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handoutMasterIdLst>
    <p:handoutMasterId r:id="rId83"/>
  </p:handoutMasterIdLst>
  <p:sldIdLst>
    <p:sldId id="256" r:id="rId2"/>
    <p:sldId id="439" r:id="rId3"/>
    <p:sldId id="516" r:id="rId4"/>
    <p:sldId id="441" r:id="rId5"/>
    <p:sldId id="442" r:id="rId6"/>
    <p:sldId id="443" r:id="rId7"/>
    <p:sldId id="444" r:id="rId8"/>
    <p:sldId id="446" r:id="rId9"/>
    <p:sldId id="447" r:id="rId10"/>
    <p:sldId id="448" r:id="rId11"/>
    <p:sldId id="449" r:id="rId12"/>
    <p:sldId id="517" r:id="rId13"/>
    <p:sldId id="450" r:id="rId14"/>
    <p:sldId id="453" r:id="rId15"/>
    <p:sldId id="482" r:id="rId16"/>
    <p:sldId id="452" r:id="rId17"/>
    <p:sldId id="451" r:id="rId18"/>
    <p:sldId id="511" r:id="rId19"/>
    <p:sldId id="454" r:id="rId20"/>
    <p:sldId id="455" r:id="rId21"/>
    <p:sldId id="456" r:id="rId22"/>
    <p:sldId id="480" r:id="rId23"/>
    <p:sldId id="481" r:id="rId24"/>
    <p:sldId id="457" r:id="rId25"/>
    <p:sldId id="458" r:id="rId26"/>
    <p:sldId id="459" r:id="rId27"/>
    <p:sldId id="460" r:id="rId28"/>
    <p:sldId id="463" r:id="rId29"/>
    <p:sldId id="464" r:id="rId30"/>
    <p:sldId id="465" r:id="rId31"/>
    <p:sldId id="466" r:id="rId32"/>
    <p:sldId id="467" r:id="rId33"/>
    <p:sldId id="468" r:id="rId34"/>
    <p:sldId id="469" r:id="rId35"/>
    <p:sldId id="470" r:id="rId36"/>
    <p:sldId id="471" r:id="rId37"/>
    <p:sldId id="472" r:id="rId38"/>
    <p:sldId id="473" r:id="rId39"/>
    <p:sldId id="474" r:id="rId40"/>
    <p:sldId id="475" r:id="rId41"/>
    <p:sldId id="476" r:id="rId42"/>
    <p:sldId id="477" r:id="rId43"/>
    <p:sldId id="478" r:id="rId44"/>
    <p:sldId id="479" r:id="rId45"/>
    <p:sldId id="484" r:id="rId46"/>
    <p:sldId id="485" r:id="rId47"/>
    <p:sldId id="486" r:id="rId48"/>
    <p:sldId id="487" r:id="rId49"/>
    <p:sldId id="488" r:id="rId50"/>
    <p:sldId id="489" r:id="rId51"/>
    <p:sldId id="490" r:id="rId52"/>
    <p:sldId id="491" r:id="rId53"/>
    <p:sldId id="492" r:id="rId54"/>
    <p:sldId id="493" r:id="rId55"/>
    <p:sldId id="494" r:id="rId56"/>
    <p:sldId id="496" r:id="rId57"/>
    <p:sldId id="495" r:id="rId58"/>
    <p:sldId id="497" r:id="rId59"/>
    <p:sldId id="498" r:id="rId60"/>
    <p:sldId id="499" r:id="rId61"/>
    <p:sldId id="500" r:id="rId62"/>
    <p:sldId id="501" r:id="rId63"/>
    <p:sldId id="502" r:id="rId64"/>
    <p:sldId id="503" r:id="rId65"/>
    <p:sldId id="504" r:id="rId66"/>
    <p:sldId id="505" r:id="rId67"/>
    <p:sldId id="506" r:id="rId68"/>
    <p:sldId id="507" r:id="rId69"/>
    <p:sldId id="508" r:id="rId70"/>
    <p:sldId id="509" r:id="rId71"/>
    <p:sldId id="510" r:id="rId72"/>
    <p:sldId id="512" r:id="rId73"/>
    <p:sldId id="515" r:id="rId74"/>
    <p:sldId id="514" r:id="rId75"/>
    <p:sldId id="520" r:id="rId76"/>
    <p:sldId id="518" r:id="rId77"/>
    <p:sldId id="519" r:id="rId78"/>
    <p:sldId id="521" r:id="rId79"/>
    <p:sldId id="445" r:id="rId80"/>
    <p:sldId id="275" r:id="rId81"/>
  </p:sldIdLst>
  <p:sldSz cx="9144000" cy="6858000" type="screen4x3"/>
  <p:notesSz cx="7102475" cy="89916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84A5CA"/>
    <a:srgbClr val="5F5F5F"/>
    <a:srgbClr val="AAC1DA"/>
    <a:srgbClr val="D1DBEB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09" autoAdjust="0"/>
    <p:restoredTop sz="94714" autoAdjust="0"/>
  </p:normalViewPr>
  <p:slideViewPr>
    <p:cSldViewPr>
      <p:cViewPr>
        <p:scale>
          <a:sx n="48" d="100"/>
          <a:sy n="48" d="100"/>
        </p:scale>
        <p:origin x="-1860" y="-5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44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8163" cy="44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126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540750"/>
            <a:ext cx="3078163" cy="44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26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8540750"/>
            <a:ext cx="3078163" cy="44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EACD91F-5997-4DDA-AE88-9EE1FC53190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2423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492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8163" cy="4492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5708F-D443-4517-8379-E3049206E7B2}" type="datetimeFigureOut">
              <a:rPr lang="en-US" smtClean="0"/>
              <a:pPr/>
              <a:t>9/14/2018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03338" y="674688"/>
            <a:ext cx="4495800" cy="3371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270375"/>
            <a:ext cx="5683250" cy="4046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540750"/>
            <a:ext cx="3078163" cy="4492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2725" y="8540750"/>
            <a:ext cx="3078163" cy="4492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2902B2-E854-4F15-BCF5-28FB3E0EEF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001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2902B2-E854-4F15-BCF5-28FB3E0EEFB5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1" name="Group 29"/>
          <p:cNvGrpSpPr>
            <a:grpSpLocks/>
          </p:cNvGrpSpPr>
          <p:nvPr/>
        </p:nvGrpSpPr>
        <p:grpSpPr bwMode="auto">
          <a:xfrm>
            <a:off x="1143000" y="628650"/>
            <a:ext cx="8012113" cy="2571750"/>
            <a:chOff x="720" y="396"/>
            <a:chExt cx="5047" cy="1620"/>
          </a:xfrm>
        </p:grpSpPr>
        <p:sp>
          <p:nvSpPr>
            <p:cNvPr id="3090" name="Rectangle 18"/>
            <p:cNvSpPr>
              <a:spLocks noChangeArrowheads="1"/>
            </p:cNvSpPr>
            <p:nvPr userDrawn="1"/>
          </p:nvSpPr>
          <p:spPr bwMode="gray">
            <a:xfrm>
              <a:off x="1081" y="396"/>
              <a:ext cx="4686" cy="1596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0" name="Rectangle 28"/>
            <p:cNvSpPr>
              <a:spLocks noChangeArrowheads="1"/>
            </p:cNvSpPr>
            <p:nvPr userDrawn="1"/>
          </p:nvSpPr>
          <p:spPr bwMode="gray">
            <a:xfrm>
              <a:off x="720" y="1440"/>
              <a:ext cx="576" cy="576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89" name="Rectangle 17"/>
          <p:cNvSpPr>
            <a:spLocks noChangeArrowheads="1"/>
          </p:cNvSpPr>
          <p:nvPr/>
        </p:nvSpPr>
        <p:spPr bwMode="gray">
          <a:xfrm>
            <a:off x="1130300" y="3141663"/>
            <a:ext cx="8013700" cy="574675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91" name="Rectangle 19"/>
          <p:cNvSpPr>
            <a:spLocks noChangeArrowheads="1"/>
          </p:cNvSpPr>
          <p:nvPr/>
        </p:nvSpPr>
        <p:spPr bwMode="gray">
          <a:xfrm>
            <a:off x="573088" y="2520950"/>
            <a:ext cx="576262" cy="64135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92" name="Rectangle 20"/>
          <p:cNvSpPr>
            <a:spLocks noChangeArrowheads="1"/>
          </p:cNvSpPr>
          <p:nvPr/>
        </p:nvSpPr>
        <p:spPr bwMode="gray">
          <a:xfrm>
            <a:off x="1716088" y="628650"/>
            <a:ext cx="566737" cy="636588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93" name="Rectangle 21"/>
          <p:cNvSpPr>
            <a:spLocks noChangeArrowheads="1"/>
          </p:cNvSpPr>
          <p:nvPr/>
        </p:nvSpPr>
        <p:spPr bwMode="gray">
          <a:xfrm>
            <a:off x="2278063" y="0"/>
            <a:ext cx="585787" cy="6350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94" name="Rectangle 22"/>
          <p:cNvSpPr>
            <a:spLocks noChangeArrowheads="1"/>
          </p:cNvSpPr>
          <p:nvPr/>
        </p:nvSpPr>
        <p:spPr bwMode="gray">
          <a:xfrm>
            <a:off x="2281238" y="628650"/>
            <a:ext cx="585787" cy="631825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95" name="Rectangle 23"/>
          <p:cNvSpPr>
            <a:spLocks noChangeArrowheads="1"/>
          </p:cNvSpPr>
          <p:nvPr/>
        </p:nvSpPr>
        <p:spPr bwMode="gray">
          <a:xfrm>
            <a:off x="1141413" y="1262063"/>
            <a:ext cx="574675" cy="625475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96" name="Rectangle 24"/>
          <p:cNvSpPr>
            <a:spLocks noChangeArrowheads="1"/>
          </p:cNvSpPr>
          <p:nvPr/>
        </p:nvSpPr>
        <p:spPr bwMode="gray">
          <a:xfrm>
            <a:off x="1716088" y="1263650"/>
            <a:ext cx="566737" cy="6223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97" name="Rectangle 25"/>
          <p:cNvSpPr>
            <a:spLocks noChangeArrowheads="1"/>
          </p:cNvSpPr>
          <p:nvPr/>
        </p:nvSpPr>
        <p:spPr bwMode="gray">
          <a:xfrm>
            <a:off x="573088" y="1885950"/>
            <a:ext cx="576262" cy="644525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98" name="Rectangle 26"/>
          <p:cNvSpPr>
            <a:spLocks noChangeArrowheads="1"/>
          </p:cNvSpPr>
          <p:nvPr/>
        </p:nvSpPr>
        <p:spPr bwMode="gray">
          <a:xfrm>
            <a:off x="1141413" y="1885950"/>
            <a:ext cx="576262" cy="644525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99" name="Rectangle 27"/>
          <p:cNvSpPr>
            <a:spLocks noChangeArrowheads="1"/>
          </p:cNvSpPr>
          <p:nvPr/>
        </p:nvSpPr>
        <p:spPr bwMode="gray">
          <a:xfrm>
            <a:off x="0" y="2528888"/>
            <a:ext cx="574675" cy="633412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gray">
          <a:xfrm>
            <a:off x="1752600" y="1800225"/>
            <a:ext cx="6629400" cy="1012825"/>
          </a:xfrm>
        </p:spPr>
        <p:txBody>
          <a:bodyPr/>
          <a:lstStyle>
            <a:lvl1pPr algn="ctr">
              <a:defRPr sz="3600" i="1">
                <a:latin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1600200" y="3276600"/>
            <a:ext cx="63246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05850FB-1BC1-4CDA-A69D-F94AF183B5ED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601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601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76A3916-A98B-44CD-BCCD-F3710FFE0B7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457200"/>
            <a:ext cx="7391400" cy="4873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228725"/>
            <a:ext cx="8229600" cy="5248275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943600" y="6537325"/>
            <a:ext cx="2895600" cy="3206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2971800" y="6537325"/>
            <a:ext cx="2133600" cy="320675"/>
          </a:xfrm>
        </p:spPr>
        <p:txBody>
          <a:bodyPr/>
          <a:lstStyle>
            <a:lvl1pPr>
              <a:defRPr/>
            </a:lvl1pPr>
          </a:lstStyle>
          <a:p>
            <a:fld id="{8180396C-91E7-4C47-B93E-23A3EC8585B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>
          <a:xfrm>
            <a:off x="5943600" y="68263"/>
            <a:ext cx="2590800" cy="23653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77326A1-E322-4840-B7EC-20E645CC1F1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3EED1E2-6DAF-4B02-8064-93A63A18E06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287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287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7A17436-D98A-49E0-8542-EEC0DC5AF61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183C410-BB26-45E4-9D5F-9536593AA35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D1F19B5-8073-4130-ABC6-5F657E5EAB8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DFA24A7-A904-4396-9E2A-B9DDD54B7B7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9251DD4-8341-482E-BFF2-900437B19B9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0659425-1D11-490D-969D-4EA761F9783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5"/>
          <p:cNvSpPr>
            <a:spLocks noChangeArrowheads="1"/>
          </p:cNvSpPr>
          <p:nvPr/>
        </p:nvSpPr>
        <p:spPr bwMode="gray">
          <a:xfrm>
            <a:off x="655638" y="360363"/>
            <a:ext cx="8497887" cy="719137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28725"/>
            <a:ext cx="8229600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3600" y="6537325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+mn-lt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971800" y="6537325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FDD5E265-9B33-4A88-AA0F-C0DD5523A52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1143000" y="457200"/>
            <a:ext cx="73914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48" name="Rectangle 24"/>
          <p:cNvSpPr>
            <a:spLocks noChangeArrowheads="1"/>
          </p:cNvSpPr>
          <p:nvPr/>
        </p:nvSpPr>
        <p:spPr bwMode="gray">
          <a:xfrm>
            <a:off x="0" y="719138"/>
            <a:ext cx="328613" cy="36195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49" name="Rectangle 25"/>
          <p:cNvSpPr>
            <a:spLocks noChangeArrowheads="1"/>
          </p:cNvSpPr>
          <p:nvPr/>
        </p:nvSpPr>
        <p:spPr bwMode="gray">
          <a:xfrm>
            <a:off x="328613" y="357188"/>
            <a:ext cx="328612" cy="36195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0" name="Rectangle 26"/>
          <p:cNvSpPr>
            <a:spLocks noChangeArrowheads="1"/>
          </p:cNvSpPr>
          <p:nvPr/>
        </p:nvSpPr>
        <p:spPr bwMode="gray">
          <a:xfrm>
            <a:off x="657225" y="0"/>
            <a:ext cx="328613" cy="36195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2" name="Rectangle 28"/>
          <p:cNvSpPr>
            <a:spLocks noChangeArrowheads="1"/>
          </p:cNvSpPr>
          <p:nvPr/>
        </p:nvSpPr>
        <p:spPr bwMode="gray">
          <a:xfrm>
            <a:off x="657225" y="361950"/>
            <a:ext cx="328613" cy="36195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3" name="Rectangle 29"/>
          <p:cNvSpPr>
            <a:spLocks noChangeArrowheads="1"/>
          </p:cNvSpPr>
          <p:nvPr/>
        </p:nvSpPr>
        <p:spPr bwMode="gray">
          <a:xfrm>
            <a:off x="328613" y="719138"/>
            <a:ext cx="328612" cy="36195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4" name="Rectangle 3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943600" y="68263"/>
            <a:ext cx="2590800" cy="236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latin typeface="+mn-lt"/>
              </a:defRPr>
            </a:lvl1pPr>
          </a:lstStyle>
          <a:p>
            <a:r>
              <a:rPr lang="en-US"/>
              <a:t>www.themegallery.com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j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j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j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j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j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j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j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j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://www.blackstick.co.uk/pcb-design-fabrication-tutorial.php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gi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gif"/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gif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gif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eg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jpeg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jpe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52600" y="1371600"/>
            <a:ext cx="6629400" cy="1012825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bg-BG" dirty="0" smtClean="0"/>
              <a:t>ОСНОВИ НА ЕЛЕКТРОНИКАТА 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143000" y="3276600"/>
            <a:ext cx="7848600" cy="381000"/>
          </a:xfrm>
        </p:spPr>
        <p:txBody>
          <a:bodyPr/>
          <a:lstStyle/>
          <a:p>
            <a:r>
              <a:rPr lang="bg-BG" dirty="0" smtClean="0"/>
              <a:t>ЛЕКЦИЯ №</a:t>
            </a:r>
            <a:r>
              <a:rPr lang="en-US" dirty="0" smtClean="0"/>
              <a:t>9 </a:t>
            </a:r>
            <a:r>
              <a:rPr lang="bg-BG" dirty="0" smtClean="0"/>
              <a:t>КОНСТРУИРАНЕ НА ЕЛЕКТРОННА АПРАТУРА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340" y="4343400"/>
            <a:ext cx="2448820" cy="2238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05676" y="3810000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>
                <a:latin typeface="Arial Black" pitchFamily="34" charset="0"/>
              </a:rPr>
              <a:t>ВЕНЦИСЛАВ НАЧЕВ</a:t>
            </a:r>
            <a:endParaRPr lang="en-US" b="1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SOLDER MASK</a:t>
            </a:r>
            <a:endParaRPr lang="bg-BG" dirty="0"/>
          </a:p>
        </p:txBody>
      </p:sp>
      <p:pic>
        <p:nvPicPr>
          <p:cNvPr id="5" name="Content Placeholder 4" descr="PCB-Design-Tutorial-Solder-Mask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09600" y="1066800"/>
            <a:ext cx="8229600" cy="2971800"/>
          </a:xfrm>
        </p:spPr>
      </p:pic>
      <p:pic>
        <p:nvPicPr>
          <p:cNvPr id="6" name="Picture 5" descr="PCB-Design-Tutorial-Solder-Finish (1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" y="3733800"/>
            <a:ext cx="8915400" cy="3124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SILK SCREEN</a:t>
            </a:r>
            <a:endParaRPr lang="bg-BG" dirty="0"/>
          </a:p>
        </p:txBody>
      </p:sp>
      <p:pic>
        <p:nvPicPr>
          <p:cNvPr id="5" name="Content Placeholder 4" descr="PCB-Design-Tutorial-Silk-scree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12595" y="1828800"/>
            <a:ext cx="9156595" cy="4114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ЕКСПЕРИМЕНТАЛНИ ПЛАТКИ</a:t>
            </a:r>
            <a:endParaRPr lang="bg-BG" dirty="0"/>
          </a:p>
        </p:txBody>
      </p:sp>
      <p:pic>
        <p:nvPicPr>
          <p:cNvPr id="5" name="Content Placeholder 4" descr="10Pcs-new-Prototype-Paper-Copper-font-b-PCB-b-font-Universal-Experiment-Matrix-Circuit-font-b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676400"/>
            <a:ext cx="4572000" cy="4572000"/>
          </a:xfrm>
        </p:spPr>
      </p:pic>
      <p:pic>
        <p:nvPicPr>
          <p:cNvPr id="6" name="Picture 5" descr="518c0b34ce395fea6200000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67200" y="2133600"/>
            <a:ext cx="4599336" cy="30769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КОНВЕНЦИОНАЛЕН МОНТАЖ</a:t>
            </a:r>
            <a:endParaRPr lang="bg-BG" dirty="0"/>
          </a:p>
        </p:txBody>
      </p:sp>
      <p:pic>
        <p:nvPicPr>
          <p:cNvPr id="5" name="Content Placeholder 4" descr="2000px-Through-Hole_Mounted_Component.sv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362200" y="1295400"/>
            <a:ext cx="4191000" cy="2514600"/>
          </a:xfrm>
        </p:spPr>
      </p:pic>
      <p:pic>
        <p:nvPicPr>
          <p:cNvPr id="6" name="Picture 5" descr="images (2)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80274" y="3971925"/>
            <a:ext cx="4063726" cy="2886075"/>
          </a:xfrm>
          <a:prstGeom prst="rect">
            <a:avLst/>
          </a:prstGeom>
        </p:spPr>
      </p:pic>
      <p:pic>
        <p:nvPicPr>
          <p:cNvPr id="7" name="Picture 6" descr="3_Resistor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3733800"/>
            <a:ext cx="2743200" cy="2026539"/>
          </a:xfrm>
          <a:prstGeom prst="rect">
            <a:avLst/>
          </a:prstGeom>
        </p:spPr>
      </p:pic>
      <p:pic>
        <p:nvPicPr>
          <p:cNvPr id="8" name="Picture 7" descr="изтеглен файл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38400" y="4800600"/>
            <a:ext cx="2466975" cy="1847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ЗАПОЯВАНЕ </a:t>
            </a:r>
            <a:endParaRPr lang="bg-BG" dirty="0"/>
          </a:p>
        </p:txBody>
      </p:sp>
      <p:pic>
        <p:nvPicPr>
          <p:cNvPr id="7" name="Content Placeholder 6" descr="soliron3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1295400"/>
            <a:ext cx="6186152" cy="5029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ЗАПОЯВАНЕ</a:t>
            </a:r>
            <a:endParaRPr lang="bg-BG" dirty="0"/>
          </a:p>
        </p:txBody>
      </p:sp>
      <p:pic>
        <p:nvPicPr>
          <p:cNvPr id="5" name="Content Placeholder 4" descr="60-40_Solder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562600" y="1600200"/>
            <a:ext cx="3048000" cy="2964181"/>
          </a:xfrm>
        </p:spPr>
      </p:pic>
      <p:pic>
        <p:nvPicPr>
          <p:cNvPr id="7" name="Picture 6" descr="Lötzinn_mit_Flußmittelseel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0" y="4724400"/>
            <a:ext cx="1086322" cy="1752600"/>
          </a:xfrm>
          <a:prstGeom prst="rect">
            <a:avLst/>
          </a:prstGeom>
        </p:spPr>
      </p:pic>
      <p:pic>
        <p:nvPicPr>
          <p:cNvPr id="8" name="Picture 7" descr="изтеглен файл (1)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371600"/>
            <a:ext cx="4126524" cy="1676400"/>
          </a:xfrm>
          <a:prstGeom prst="rect">
            <a:avLst/>
          </a:prstGeom>
        </p:spPr>
      </p:pic>
      <p:pic>
        <p:nvPicPr>
          <p:cNvPr id="9" name="Picture 8" descr="wesd51-14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3400" y="3352800"/>
            <a:ext cx="4746227" cy="3124200"/>
          </a:xfrm>
          <a:prstGeom prst="rect">
            <a:avLst/>
          </a:prstGeom>
        </p:spPr>
      </p:pic>
      <p:pic>
        <p:nvPicPr>
          <p:cNvPr id="10" name="Picture 9" descr="fpu30g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58000" y="4724400"/>
            <a:ext cx="1981200" cy="172694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61595" y="1219200"/>
            <a:ext cx="3552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i="1" dirty="0" smtClean="0"/>
              <a:t>тинол – припой оловно-калаен</a:t>
            </a:r>
            <a:endParaRPr lang="bg-BG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457200" y="1447800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i="1" dirty="0" smtClean="0"/>
              <a:t>поялник</a:t>
            </a:r>
            <a:endParaRPr lang="bg-BG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609600" y="3276600"/>
            <a:ext cx="25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станция за запояване</a:t>
            </a:r>
            <a:endParaRPr lang="bg-BG" dirty="0"/>
          </a:p>
        </p:txBody>
      </p:sp>
      <p:sp>
        <p:nvSpPr>
          <p:cNvPr id="14" name="TextBox 13"/>
          <p:cNvSpPr txBox="1"/>
          <p:nvPr/>
        </p:nvSpPr>
        <p:spPr>
          <a:xfrm>
            <a:off x="8153400" y="4419600"/>
            <a:ext cx="791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i="1" dirty="0" smtClean="0"/>
              <a:t>флюс</a:t>
            </a:r>
            <a:endParaRPr lang="bg-BG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4913727" y="6488668"/>
            <a:ext cx="188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i="1" dirty="0" smtClean="0"/>
              <a:t>тиниол + флюс</a:t>
            </a:r>
            <a:endParaRPr lang="bg-BG" i="1" dirty="0"/>
          </a:p>
        </p:txBody>
      </p:sp>
      <p:cxnSp>
        <p:nvCxnSpPr>
          <p:cNvPr id="17" name="Straight Arrow Connector 16"/>
          <p:cNvCxnSpPr>
            <a:stCxn id="12" idx="2"/>
          </p:cNvCxnSpPr>
          <p:nvPr/>
        </p:nvCxnSpPr>
        <p:spPr bwMode="auto">
          <a:xfrm>
            <a:off x="984749" y="1817132"/>
            <a:ext cx="463051" cy="3164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>
            <a:off x="5410200" y="1600200"/>
            <a:ext cx="30480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>
            <a:off x="990600" y="3581400"/>
            <a:ext cx="76200" cy="30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>
            <a:stCxn id="14" idx="1"/>
          </p:cNvCxnSpPr>
          <p:nvPr/>
        </p:nvCxnSpPr>
        <p:spPr bwMode="auto">
          <a:xfrm flipH="1">
            <a:off x="8001000" y="4604266"/>
            <a:ext cx="152400" cy="2725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/>
          <p:nvPr/>
        </p:nvCxnSpPr>
        <p:spPr bwMode="auto">
          <a:xfrm flipV="1">
            <a:off x="5257800" y="6096000"/>
            <a:ext cx="3810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ВЪЛНА СПОЙКИ</a:t>
            </a:r>
            <a:endParaRPr lang="bg-BG" dirty="0"/>
          </a:p>
        </p:txBody>
      </p:sp>
      <p:pic>
        <p:nvPicPr>
          <p:cNvPr id="5" name="Content Placeholder 4" descr="изтеглен файл (3)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1143000"/>
            <a:ext cx="5513032" cy="5257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ПОВЪРХНОСТЕН МОНТАЖ (</a:t>
            </a:r>
            <a:r>
              <a:rPr lang="en-US" dirty="0" smtClean="0"/>
              <a:t>SMD</a:t>
            </a:r>
            <a:r>
              <a:rPr lang="bg-BG" dirty="0" smtClean="0"/>
              <a:t>)</a:t>
            </a:r>
            <a:endParaRPr lang="bg-BG" dirty="0"/>
          </a:p>
        </p:txBody>
      </p:sp>
      <p:pic>
        <p:nvPicPr>
          <p:cNvPr id="5" name="Content Placeholder 4" descr="изтеглен файл (1)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2529" y="1219200"/>
            <a:ext cx="4479471" cy="2508504"/>
          </a:xfrm>
        </p:spPr>
      </p:pic>
      <p:pic>
        <p:nvPicPr>
          <p:cNvPr id="6" name="Picture 5" descr="SMD-PCB-A-ssy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8200" y="1219200"/>
            <a:ext cx="4441677" cy="2514600"/>
          </a:xfrm>
          <a:prstGeom prst="rect">
            <a:avLst/>
          </a:prstGeom>
        </p:spPr>
      </p:pic>
      <p:pic>
        <p:nvPicPr>
          <p:cNvPr id="10" name="Picture 9" descr="изтеглен файл (2)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6800" y="3815720"/>
            <a:ext cx="6901279" cy="3042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МАШИНА ЗА </a:t>
            </a:r>
            <a:r>
              <a:rPr lang="en-US" dirty="0" smtClean="0"/>
              <a:t>SMD </a:t>
            </a:r>
            <a:r>
              <a:rPr lang="bg-BG" dirty="0" smtClean="0"/>
              <a:t>МОНТАЖ</a:t>
            </a:r>
            <a:endParaRPr lang="bg-BG" dirty="0"/>
          </a:p>
        </p:txBody>
      </p:sp>
      <p:pic>
        <p:nvPicPr>
          <p:cNvPr id="5" name="Content Placeholder 4" descr="5 ol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52600" y="1219200"/>
            <a:ext cx="5486400" cy="5232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ИНТЕГРАЛНИ СХЕМИ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bg-BG" dirty="0" smtClean="0"/>
              <a:t>  </a:t>
            </a:r>
            <a:r>
              <a:rPr lang="bg-BG" sz="2400" dirty="0" smtClean="0"/>
              <a:t>Много електронни елементи в един корпус.</a:t>
            </a:r>
            <a:endParaRPr lang="bg-BG" dirty="0"/>
          </a:p>
        </p:txBody>
      </p:sp>
      <p:pic>
        <p:nvPicPr>
          <p:cNvPr id="5" name="Picture 4" descr="images (4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2438400"/>
            <a:ext cx="7533664" cy="3638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 КАКВО ЩЕ СИ ГОВОРИМ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229600" cy="4114800"/>
          </a:xfrm>
        </p:spPr>
        <p:txBody>
          <a:bodyPr/>
          <a:lstStyle/>
          <a:p>
            <a:endParaRPr lang="bg-BG" sz="2400" dirty="0" smtClean="0"/>
          </a:p>
          <a:p>
            <a:r>
              <a:rPr lang="bg-BG" sz="2400" dirty="0" smtClean="0"/>
              <a:t>Жизнен цикъл на електронни устройства</a:t>
            </a:r>
          </a:p>
          <a:p>
            <a:r>
              <a:rPr lang="bg-BG" sz="2400" dirty="0" smtClean="0"/>
              <a:t>Печатни платки</a:t>
            </a:r>
          </a:p>
          <a:p>
            <a:r>
              <a:rPr lang="bg-BG" sz="2400" dirty="0" smtClean="0"/>
              <a:t>Интегрални схеми</a:t>
            </a:r>
          </a:p>
          <a:p>
            <a:r>
              <a:rPr lang="bg-BG" sz="2400" dirty="0" smtClean="0"/>
              <a:t>Топлинен режим</a:t>
            </a:r>
          </a:p>
          <a:p>
            <a:r>
              <a:rPr lang="bg-BG" sz="2400" dirty="0" smtClean="0"/>
              <a:t>Електромагнитна съвместимост</a:t>
            </a:r>
          </a:p>
          <a:p>
            <a:r>
              <a:rPr lang="bg-BG" sz="2400" dirty="0" smtClean="0"/>
              <a:t>Кутии и корпуси</a:t>
            </a:r>
          </a:p>
          <a:p>
            <a:r>
              <a:rPr lang="bg-BG" sz="2400" dirty="0" smtClean="0"/>
              <a:t>Проектиране на печатна платка</a:t>
            </a:r>
          </a:p>
          <a:p>
            <a:r>
              <a:rPr lang="bg-BG" sz="2400" dirty="0" smtClean="0"/>
              <a:t>Бъдеще на електрониката</a:t>
            </a:r>
          </a:p>
          <a:p>
            <a:endParaRPr lang="bg-BG" dirty="0" smtClean="0"/>
          </a:p>
          <a:p>
            <a:endParaRPr lang="bg-BG" dirty="0"/>
          </a:p>
        </p:txBody>
      </p:sp>
      <p:pic>
        <p:nvPicPr>
          <p:cNvPr id="4" name="Picture 3" descr="iStock_00001390594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5855" y="4134955"/>
            <a:ext cx="3518145" cy="27230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ИНТЕГРАЛНИ СХЕМИ</a:t>
            </a:r>
            <a:endParaRPr lang="bg-BG" dirty="0"/>
          </a:p>
        </p:txBody>
      </p:sp>
      <p:pic>
        <p:nvPicPr>
          <p:cNvPr id="5" name="Content Placeholder 4" descr="fdfdf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90600" y="1219200"/>
            <a:ext cx="7148819" cy="538099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</a:t>
            </a:r>
            <a:r>
              <a:rPr lang="en-US" dirty="0" smtClean="0"/>
              <a:t>: IC 4008</a:t>
            </a:r>
            <a:endParaRPr lang="bg-BG" dirty="0"/>
          </a:p>
        </p:txBody>
      </p:sp>
      <p:pic>
        <p:nvPicPr>
          <p:cNvPr id="5" name="Content Placeholder 4" descr="220px-4008_Pinout.sv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3400" y="1905000"/>
            <a:ext cx="4343400" cy="4738255"/>
          </a:xfrm>
        </p:spPr>
      </p:pic>
      <p:pic>
        <p:nvPicPr>
          <p:cNvPr id="6" name="Picture 5" descr="изтеглен файл (5)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0" y="3048000"/>
            <a:ext cx="3124200" cy="3124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7881" y="1295400"/>
            <a:ext cx="3473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ЦИФРОВ 4 БИТОВ СУМАТОР</a:t>
            </a:r>
            <a:endParaRPr lang="bg-BG" b="1" dirty="0"/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>
            <a:off x="2743200" y="1676400"/>
            <a:ext cx="2819400" cy="533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5029200" y="1295400"/>
            <a:ext cx="3484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ключ</a:t>
            </a:r>
            <a:r>
              <a:rPr lang="bg-BG" dirty="0" smtClean="0"/>
              <a:t>: показва къде се намира</a:t>
            </a:r>
          </a:p>
          <a:p>
            <a:r>
              <a:rPr lang="bg-BG" dirty="0" smtClean="0"/>
              <a:t>краче(пин) №1.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МЕТОД НА ЧОХАРАЛСКИ</a:t>
            </a:r>
            <a:endParaRPr lang="bg-BG" dirty="0"/>
          </a:p>
        </p:txBody>
      </p:sp>
      <p:pic>
        <p:nvPicPr>
          <p:cNvPr id="5" name="Content Placeholder 4" descr="800px-Czochralski_Process.sv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" y="1600200"/>
            <a:ext cx="8991600" cy="4495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СИЛИЦИЕВИ ПЛОЧИ</a:t>
            </a:r>
            <a:endParaRPr lang="bg-BG" dirty="0"/>
          </a:p>
        </p:txBody>
      </p:sp>
      <p:pic>
        <p:nvPicPr>
          <p:cNvPr id="5" name="Content Placeholder 4" descr="Silicon_single_crystal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3400" y="1219200"/>
            <a:ext cx="3936206" cy="5248275"/>
          </a:xfrm>
        </p:spPr>
      </p:pic>
      <p:pic>
        <p:nvPicPr>
          <p:cNvPr id="6" name="Picture 5" descr="applications_wafer_boat_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76800" y="1143000"/>
            <a:ext cx="3124200" cy="3089868"/>
          </a:xfrm>
          <a:prstGeom prst="rect">
            <a:avLst/>
          </a:prstGeom>
        </p:spPr>
      </p:pic>
      <p:pic>
        <p:nvPicPr>
          <p:cNvPr id="7" name="Picture 6" descr="изтеглен файл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05400" y="4343400"/>
            <a:ext cx="3076477" cy="2295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МОНОЛИТНИ ИС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ru-RU" sz="1600" dirty="0" smtClean="0"/>
              <a:t>       При </a:t>
            </a:r>
            <a:r>
              <a:rPr lang="ru-RU" sz="1600" b="1" dirty="0" smtClean="0"/>
              <a:t>монолитните интегрални схеми </a:t>
            </a:r>
            <a:r>
              <a:rPr lang="ru-RU" sz="1600" dirty="0" smtClean="0"/>
              <a:t>всички елементи се изготвят в обема на обща полупроводникова подложка. Те могат да бъдат биполярни или MOS ИС според наличните в тях транзистори. Съществуват и смесени монолитни ИС, които съдържат и двата типа транзистори. Независимо, че съдържат милиони транзистори, тези интегралните схеми са с размери от няколко милиметра.</a:t>
            </a:r>
          </a:p>
        </p:txBody>
      </p:sp>
      <p:pic>
        <p:nvPicPr>
          <p:cNvPr id="5" name="Picture 4" descr="kkokok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3200400"/>
            <a:ext cx="6598853" cy="281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СЛОЙНИ ИС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ru-RU" sz="1800" dirty="0" smtClean="0"/>
              <a:t>      </a:t>
            </a:r>
            <a:r>
              <a:rPr lang="ru-RU" sz="1600" b="1" dirty="0" smtClean="0"/>
              <a:t>Слойните ИС </a:t>
            </a:r>
            <a:r>
              <a:rPr lang="ru-RU" sz="1600" dirty="0" smtClean="0"/>
              <a:t>се изграждат от проводящ или непроводящ материал, който се нанася върху изолационна подложка. Според дебелината на слоя се делят на тънкослойни и дебелослойни ИС. Използват се за изготвяне само на пасивни елементи – резистори и кондензатори.</a:t>
            </a:r>
          </a:p>
          <a:p>
            <a:pPr>
              <a:buNone/>
            </a:pPr>
            <a:endParaRPr lang="bg-BG" sz="1800" dirty="0"/>
          </a:p>
        </p:txBody>
      </p:sp>
      <p:pic>
        <p:nvPicPr>
          <p:cNvPr id="5" name="Picture 4" descr="l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2667000"/>
            <a:ext cx="7419943" cy="335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ХИБРИДНИ ИС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ru-RU" sz="1600" dirty="0" smtClean="0"/>
              <a:t>      </a:t>
            </a:r>
          </a:p>
          <a:p>
            <a:pPr>
              <a:buNone/>
            </a:pPr>
            <a:r>
              <a:rPr lang="ru-RU" sz="1600" dirty="0" smtClean="0"/>
              <a:t>       </a:t>
            </a:r>
            <a:r>
              <a:rPr lang="ru-RU" sz="1600" b="1" dirty="0" smtClean="0"/>
              <a:t>Хибридните ИС </a:t>
            </a:r>
            <a:r>
              <a:rPr lang="ru-RU" sz="1600" dirty="0" smtClean="0"/>
              <a:t>обединяват слойни пасивни елементи с интегрални схеми и други дискретни компоненти, монтирани върху изолационната подложка. </a:t>
            </a:r>
            <a:endParaRPr lang="bg-BG" sz="1600" dirty="0"/>
          </a:p>
        </p:txBody>
      </p:sp>
      <p:pic>
        <p:nvPicPr>
          <p:cNvPr id="5" name="Picture 4" descr="fdf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2819400"/>
            <a:ext cx="8505347" cy="3124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ЛИНЕЙНИ И ЦИФРОВИ ИС</a:t>
            </a:r>
            <a:endParaRPr lang="bg-BG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2000" b="1" u="sng" dirty="0" smtClean="0"/>
              <a:t>Линейни(Аналогови)</a:t>
            </a:r>
            <a:r>
              <a:rPr lang="bg-BG" sz="2000" b="1" dirty="0" smtClean="0"/>
              <a:t>: </a:t>
            </a:r>
            <a:r>
              <a:rPr lang="bg-BG" sz="2000" dirty="0" smtClean="0"/>
              <a:t>операционни усилватели, стабилизатори....</a:t>
            </a:r>
          </a:p>
          <a:p>
            <a:r>
              <a:rPr lang="bg-BG" sz="2000" b="1" u="sng" dirty="0" smtClean="0"/>
              <a:t>Цифрови</a:t>
            </a:r>
            <a:r>
              <a:rPr lang="bg-BG" sz="2000" b="1" dirty="0" smtClean="0"/>
              <a:t>:</a:t>
            </a:r>
            <a:r>
              <a:rPr lang="bg-BG" sz="2000" dirty="0" smtClean="0"/>
              <a:t> логически елементни, броячи, тригери, регистри....</a:t>
            </a:r>
          </a:p>
          <a:p>
            <a:pPr>
              <a:buNone/>
            </a:pPr>
            <a:endParaRPr lang="bg-BG" dirty="0"/>
          </a:p>
        </p:txBody>
      </p:sp>
      <p:pic>
        <p:nvPicPr>
          <p:cNvPr id="7" name="Picture 6" descr="cli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9200" y="2819400"/>
            <a:ext cx="6630038" cy="37155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503237"/>
            <a:ext cx="8001000" cy="487363"/>
          </a:xfrm>
        </p:spPr>
        <p:txBody>
          <a:bodyPr/>
          <a:lstStyle/>
          <a:p>
            <a:r>
              <a:rPr lang="bg-BG" sz="2400" dirty="0" smtClean="0"/>
              <a:t>ОКИСЛЕНИЕ НА СИЛИЦИЕВА ПОДЛОЖКА В КИСЛОРОДНА СРЕДА</a:t>
            </a:r>
            <a:endParaRPr lang="bg-BG" sz="2400" dirty="0"/>
          </a:p>
        </p:txBody>
      </p:sp>
      <p:pic>
        <p:nvPicPr>
          <p:cNvPr id="5" name="Content Placeholder 4" descr="gf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81000" y="1752600"/>
            <a:ext cx="7667298" cy="397056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ФОТОЛИТОГРАФИЯ</a:t>
            </a:r>
            <a:endParaRPr lang="bg-BG" dirty="0"/>
          </a:p>
        </p:txBody>
      </p:sp>
      <p:pic>
        <p:nvPicPr>
          <p:cNvPr id="5" name="Content Placeholder 4" descr="gf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8600" y="1905000"/>
            <a:ext cx="8597430" cy="3962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57200"/>
            <a:ext cx="8229600" cy="487363"/>
          </a:xfrm>
        </p:spPr>
        <p:txBody>
          <a:bodyPr/>
          <a:lstStyle/>
          <a:p>
            <a:r>
              <a:rPr lang="bg-BG" sz="2400" dirty="0" smtClean="0"/>
              <a:t>  ЖИЗНЕН ЦИКЪЛ НА ЕЛЕКТРОННИТЕ УСТРОЙСТВА</a:t>
            </a:r>
            <a:endParaRPr lang="bg-BG" sz="2400" dirty="0"/>
          </a:p>
        </p:txBody>
      </p:sp>
      <p:sp>
        <p:nvSpPr>
          <p:cNvPr id="5" name="Rounded Rectangle 4"/>
          <p:cNvSpPr/>
          <p:nvPr/>
        </p:nvSpPr>
        <p:spPr bwMode="auto">
          <a:xfrm>
            <a:off x="1066800" y="1371600"/>
            <a:ext cx="2667000" cy="5334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bg-BG" dirty="0" smtClean="0"/>
              <a:t>СПЕЦИФИКАЦИЯ</a:t>
            </a:r>
            <a:endParaRPr kumimoji="0" lang="bg-BG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1828800" y="1905000"/>
            <a:ext cx="2667000" cy="53340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ПРОЕКТИРАНЕ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2514600" y="2438400"/>
            <a:ext cx="2667000" cy="533400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ПРОТОТИП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3352800" y="2971800"/>
            <a:ext cx="2667000" cy="533400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ПРОИЗВОДСТВО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1219200" y="5867400"/>
            <a:ext cx="4495800" cy="457200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ТЕСТВАНЕ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4114800" y="3505200"/>
            <a:ext cx="2667000" cy="45720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bg-BG" dirty="0" smtClean="0"/>
              <a:t>МОНТАЖ</a:t>
            </a:r>
            <a:endParaRPr kumimoji="0" lang="bg-BG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4876800" y="3962400"/>
            <a:ext cx="2667000" cy="533400"/>
          </a:xfrm>
          <a:prstGeom prst="round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ЕКСПЛОТАЦИЯ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5715000" y="4495800"/>
            <a:ext cx="2667000" cy="533400"/>
          </a:xfrm>
          <a:prstGeom prst="round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ПОДДРЪЖКА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6477000" y="5029200"/>
            <a:ext cx="2667000" cy="533400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bg-BG" dirty="0" smtClean="0"/>
              <a:t>РЕЦИКЛИРАНЕ</a:t>
            </a:r>
            <a:endParaRPr kumimoji="0" lang="bg-BG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4" name="Picture 13" descr="795699_me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3429000"/>
            <a:ext cx="2869809" cy="1943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ЕЦВАНЕ</a:t>
            </a:r>
            <a:endParaRPr lang="bg-BG" dirty="0"/>
          </a:p>
        </p:txBody>
      </p:sp>
      <p:pic>
        <p:nvPicPr>
          <p:cNvPr id="5" name="Content Placeholder 4" descr="dfdffd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18158" y="2286000"/>
            <a:ext cx="9162158" cy="3200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ФОРМИРАНЕ НА ГЕЙТА</a:t>
            </a:r>
            <a:endParaRPr lang="bg-BG" dirty="0"/>
          </a:p>
        </p:txBody>
      </p:sp>
      <p:pic>
        <p:nvPicPr>
          <p:cNvPr id="5" name="Content Placeholder 4" descr="dfdfdf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486" y="2362200"/>
            <a:ext cx="9204714" cy="2590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ЛЕГИРАНЕ</a:t>
            </a:r>
            <a:endParaRPr lang="bg-BG" dirty="0"/>
          </a:p>
        </p:txBody>
      </p:sp>
      <p:pic>
        <p:nvPicPr>
          <p:cNvPr id="5" name="Content Placeholder 4" descr="dfdfdf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09600" y="2362200"/>
            <a:ext cx="7842330" cy="323395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КОНТАКТИ</a:t>
            </a:r>
            <a:endParaRPr lang="bg-BG" dirty="0"/>
          </a:p>
        </p:txBody>
      </p:sp>
      <p:pic>
        <p:nvPicPr>
          <p:cNvPr id="5" name="Content Placeholder 4" descr="dfdfdf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2455" y="1981200"/>
            <a:ext cx="9081545" cy="3886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МЕТАЛИЗАЦИЯ</a:t>
            </a:r>
            <a:endParaRPr lang="bg-BG" dirty="0"/>
          </a:p>
        </p:txBody>
      </p:sp>
      <p:pic>
        <p:nvPicPr>
          <p:cNvPr id="5" name="Content Placeholder 4" descr="dfdfdf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5645" y="2133600"/>
            <a:ext cx="8998355" cy="3733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ТЕСТВАНЕ</a:t>
            </a:r>
            <a:endParaRPr lang="bg-BG" dirty="0"/>
          </a:p>
        </p:txBody>
      </p:sp>
      <p:pic>
        <p:nvPicPr>
          <p:cNvPr id="5" name="Content Placeholder 4" descr="dfdfdf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2000" y="1676400"/>
            <a:ext cx="7739451" cy="420708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АСЕМБЛИРАНЕ</a:t>
            </a:r>
            <a:endParaRPr lang="bg-BG" dirty="0"/>
          </a:p>
        </p:txBody>
      </p:sp>
      <p:pic>
        <p:nvPicPr>
          <p:cNvPr id="6" name="Content Placeholder 5" descr="dfdfdf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2286000"/>
            <a:ext cx="9144000" cy="308295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БИПОЛЯРНИ ИС</a:t>
            </a:r>
            <a:endParaRPr lang="bg-BG" dirty="0"/>
          </a:p>
        </p:txBody>
      </p:sp>
      <p:pic>
        <p:nvPicPr>
          <p:cNvPr id="5" name="Content Placeholder 4" descr="dfdfdf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19200" y="1600200"/>
            <a:ext cx="6504862" cy="4495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ЕПИТАКСИЯ</a:t>
            </a:r>
            <a:endParaRPr lang="bg-BG" dirty="0"/>
          </a:p>
        </p:txBody>
      </p:sp>
      <p:pic>
        <p:nvPicPr>
          <p:cNvPr id="5" name="Content Placeholder 4" descr="dfdfdf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3457" y="2209800"/>
            <a:ext cx="9080543" cy="32766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ФОРМИРАНЕ НА ОСТРОВЧЕ</a:t>
            </a:r>
            <a:endParaRPr lang="bg-BG" dirty="0"/>
          </a:p>
        </p:txBody>
      </p:sp>
      <p:pic>
        <p:nvPicPr>
          <p:cNvPr id="5" name="Content Placeholder 4" descr="dfdfdf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" y="1981200"/>
            <a:ext cx="9143998" cy="378480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ПЕЧАТНА ПЛАТКА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PCB – </a:t>
            </a:r>
            <a:r>
              <a:rPr lang="en-US" sz="2400" b="1" dirty="0" smtClean="0"/>
              <a:t>P</a:t>
            </a:r>
            <a:r>
              <a:rPr lang="en-US" sz="2400" dirty="0" smtClean="0"/>
              <a:t>rinted </a:t>
            </a:r>
            <a:r>
              <a:rPr lang="en-US" sz="2400" b="1" dirty="0" smtClean="0"/>
              <a:t>C</a:t>
            </a:r>
            <a:r>
              <a:rPr lang="en-US" sz="2400" dirty="0" smtClean="0"/>
              <a:t>ircuit </a:t>
            </a:r>
            <a:r>
              <a:rPr lang="en-US" sz="2400" b="1" dirty="0" smtClean="0"/>
              <a:t>B</a:t>
            </a:r>
            <a:r>
              <a:rPr lang="en-US" sz="2400" dirty="0" smtClean="0"/>
              <a:t>oard</a:t>
            </a:r>
            <a:r>
              <a:rPr lang="bg-BG" sz="2400" dirty="0" smtClean="0"/>
              <a:t>;</a:t>
            </a:r>
            <a:endParaRPr lang="en-US" sz="2400" dirty="0"/>
          </a:p>
          <a:p>
            <a:r>
              <a:rPr lang="bg-BG" sz="2400" dirty="0" smtClean="0"/>
              <a:t>Основна цел – да свърже </a:t>
            </a:r>
            <a:r>
              <a:rPr lang="bg-BG" sz="2400" b="1" dirty="0" smtClean="0"/>
              <a:t>електрически</a:t>
            </a:r>
            <a:r>
              <a:rPr lang="bg-BG" sz="2400" dirty="0" smtClean="0"/>
              <a:t> и </a:t>
            </a:r>
            <a:r>
              <a:rPr lang="bg-BG" sz="2400" b="1" dirty="0" smtClean="0"/>
              <a:t>механично</a:t>
            </a:r>
            <a:r>
              <a:rPr lang="bg-BG" sz="2400" dirty="0" smtClean="0"/>
              <a:t> електронните елементи.</a:t>
            </a:r>
            <a:endParaRPr lang="en-US" sz="2400" dirty="0" smtClean="0"/>
          </a:p>
          <a:p>
            <a:r>
              <a:rPr lang="bg-BG" sz="2400" dirty="0" smtClean="0">
                <a:hlinkClick r:id="rId2"/>
              </a:rPr>
              <a:t>ИНФО</a:t>
            </a:r>
            <a:endParaRPr lang="bg-BG" sz="2400" dirty="0" smtClean="0"/>
          </a:p>
          <a:p>
            <a:endParaRPr lang="bg-BG" sz="2400" dirty="0" smtClean="0"/>
          </a:p>
          <a:p>
            <a:pPr>
              <a:buNone/>
            </a:pPr>
            <a:endParaRPr lang="en-US" sz="2400" dirty="0" smtClean="0"/>
          </a:p>
        </p:txBody>
      </p:sp>
      <p:pic>
        <p:nvPicPr>
          <p:cNvPr id="4" name="Picture 3" descr="image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7800" y="3048000"/>
            <a:ext cx="6383639" cy="35748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ФОРМИРАНЕ НА БАЗАТА</a:t>
            </a:r>
            <a:endParaRPr lang="bg-BG" dirty="0"/>
          </a:p>
        </p:txBody>
      </p:sp>
      <p:pic>
        <p:nvPicPr>
          <p:cNvPr id="5" name="Content Placeholder 4" descr="dfdfdf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38200" y="1219200"/>
            <a:ext cx="7247193" cy="514495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ФОРМИРАНЕ НА ЕМИТЕРА</a:t>
            </a:r>
            <a:endParaRPr lang="bg-BG" dirty="0"/>
          </a:p>
        </p:txBody>
      </p:sp>
      <p:pic>
        <p:nvPicPr>
          <p:cNvPr id="5" name="Content Placeholder 4" descr="fdfdfd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38200" y="1219200"/>
            <a:ext cx="7510809" cy="52474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ИЗВОДИ</a:t>
            </a:r>
            <a:endParaRPr lang="bg-BG" dirty="0"/>
          </a:p>
        </p:txBody>
      </p:sp>
      <p:pic>
        <p:nvPicPr>
          <p:cNvPr id="5" name="Content Placeholder 4" descr="fdfdfd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8600" y="2057400"/>
            <a:ext cx="8752703" cy="3810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ДРУГИ ЕЛЕМЕНТИ</a:t>
            </a:r>
            <a:endParaRPr lang="bg-BG" dirty="0"/>
          </a:p>
        </p:txBody>
      </p:sp>
      <p:pic>
        <p:nvPicPr>
          <p:cNvPr id="5" name="Content Placeholder 4" descr="fdfdfd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6276" y="1066800"/>
            <a:ext cx="9117724" cy="3429000"/>
          </a:xfrm>
        </p:spPr>
      </p:pic>
      <p:pic>
        <p:nvPicPr>
          <p:cNvPr id="6" name="Picture 5" descr="fdfdf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600" y="4572000"/>
            <a:ext cx="7162800" cy="20100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БИПОЛЯРНИ И </a:t>
            </a:r>
            <a:r>
              <a:rPr lang="en-US" dirty="0" smtClean="0"/>
              <a:t>MOS </a:t>
            </a:r>
            <a:r>
              <a:rPr lang="bg-BG" dirty="0" smtClean="0"/>
              <a:t>ИС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33525"/>
            <a:ext cx="8229600" cy="524827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bg-BG" sz="2000" dirty="0" smtClean="0"/>
              <a:t>МО</a:t>
            </a:r>
            <a:r>
              <a:rPr lang="en-US" sz="2000" dirty="0" smtClean="0"/>
              <a:t>S </a:t>
            </a:r>
            <a:r>
              <a:rPr lang="bg-BG" sz="2000" dirty="0" smtClean="0"/>
              <a:t>ИС се изграждат с по-малко операции;</a:t>
            </a:r>
          </a:p>
          <a:p>
            <a:pPr>
              <a:buFont typeface="Wingdings" pitchFamily="2" charset="2"/>
              <a:buChar char="q"/>
            </a:pPr>
            <a:r>
              <a:rPr lang="bg-BG" sz="2000" dirty="0" smtClean="0"/>
              <a:t>М</a:t>
            </a:r>
            <a:r>
              <a:rPr lang="en-US" sz="2000" dirty="0" smtClean="0"/>
              <a:t>OS </a:t>
            </a:r>
            <a:r>
              <a:rPr lang="bg-BG" sz="2000" dirty="0" smtClean="0"/>
              <a:t>ИС имат по-голяма степен на интеграция при една съща технология;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/>
              <a:t>MOS </a:t>
            </a:r>
            <a:r>
              <a:rPr lang="bg-BG" sz="2000" dirty="0" smtClean="0"/>
              <a:t>ИС са икономични;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/>
              <a:t>MOS </a:t>
            </a:r>
            <a:r>
              <a:rPr lang="bg-BG" sz="2000" dirty="0" smtClean="0"/>
              <a:t>ИС са по-бавни от биполяните ИС.</a:t>
            </a:r>
          </a:p>
          <a:p>
            <a:pPr>
              <a:buNone/>
            </a:pPr>
            <a:endParaRPr lang="bg-BG" sz="2000" dirty="0" smtClean="0"/>
          </a:p>
          <a:p>
            <a:pPr>
              <a:buNone/>
            </a:pPr>
            <a:endParaRPr lang="bg-BG" sz="2000" dirty="0"/>
          </a:p>
        </p:txBody>
      </p:sp>
      <p:pic>
        <p:nvPicPr>
          <p:cNvPr id="6" name="Picture 5" descr="fdfdf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442" y="3810000"/>
            <a:ext cx="9087558" cy="1752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 smtClean="0"/>
              <a:t>M</a:t>
            </a:r>
            <a:r>
              <a:rPr lang="en-US" sz="2400" dirty="0" smtClean="0"/>
              <a:t>icro</a:t>
            </a:r>
            <a:r>
              <a:rPr lang="bg-BG" sz="2400" b="1" dirty="0" smtClean="0"/>
              <a:t>Е</a:t>
            </a:r>
            <a:r>
              <a:rPr lang="en-US" sz="2400" dirty="0" err="1" smtClean="0"/>
              <a:t>lectro</a:t>
            </a:r>
            <a:r>
              <a:rPr lang="en-US" sz="2400" b="1" dirty="0" err="1" smtClean="0"/>
              <a:t>M</a:t>
            </a:r>
            <a:r>
              <a:rPr lang="en-US" sz="2400" dirty="0" err="1" smtClean="0"/>
              <a:t>echanical</a:t>
            </a:r>
            <a:r>
              <a:rPr lang="en-US" sz="2400" dirty="0" smtClean="0"/>
              <a:t> </a:t>
            </a:r>
            <a:r>
              <a:rPr lang="en-US" sz="2400" b="1" dirty="0" smtClean="0"/>
              <a:t>S</a:t>
            </a:r>
            <a:r>
              <a:rPr lang="en-US" sz="2400" dirty="0" smtClean="0"/>
              <a:t>ystems</a:t>
            </a:r>
            <a:r>
              <a:rPr lang="bg-BG" sz="2400" dirty="0" smtClean="0"/>
              <a:t>;</a:t>
            </a:r>
            <a:endParaRPr lang="en-US" sz="2400" dirty="0" smtClean="0"/>
          </a:p>
          <a:p>
            <a:r>
              <a:rPr lang="bg-BG" sz="2400" dirty="0" smtClean="0"/>
              <a:t>Електроника + Механика в един чип;</a:t>
            </a:r>
          </a:p>
          <a:p>
            <a:r>
              <a:rPr lang="bg-BG" sz="2400" dirty="0" smtClean="0"/>
              <a:t>Основно приложение: сензори.</a:t>
            </a:r>
          </a:p>
          <a:p>
            <a:endParaRPr lang="bg-BG" dirty="0"/>
          </a:p>
        </p:txBody>
      </p:sp>
      <p:pic>
        <p:nvPicPr>
          <p:cNvPr id="5" name="Picture 4" descr="products_SensorsMEMS_kv_w73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3124200"/>
            <a:ext cx="7959383" cy="281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MEMS ACCELEROMETER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2400" dirty="0" smtClean="0"/>
              <a:t>Служи за измерване на ускорение;</a:t>
            </a:r>
          </a:p>
          <a:p>
            <a:r>
              <a:rPr lang="en-US" sz="2400" b="1" dirty="0" smtClean="0"/>
              <a:t>F = </a:t>
            </a:r>
            <a:r>
              <a:rPr lang="en-US" sz="2400" b="1" dirty="0" err="1" smtClean="0"/>
              <a:t>a.m</a:t>
            </a:r>
            <a:r>
              <a:rPr lang="en-US" sz="2400" b="1" dirty="0" smtClean="0"/>
              <a:t> </a:t>
            </a:r>
            <a:r>
              <a:rPr lang="en-US" sz="2400" dirty="0" smtClean="0"/>
              <a:t>;</a:t>
            </a:r>
            <a:r>
              <a:rPr lang="bg-BG" sz="2400" b="1" dirty="0" smtClean="0"/>
              <a:t> </a:t>
            </a:r>
            <a:r>
              <a:rPr lang="en-US" sz="2400" b="1" dirty="0" smtClean="0"/>
              <a:t>F = </a:t>
            </a:r>
            <a:r>
              <a:rPr lang="en-US" sz="2400" b="1" dirty="0" err="1" smtClean="0"/>
              <a:t>k.d</a:t>
            </a:r>
            <a:r>
              <a:rPr lang="en-US" sz="2400" b="1" dirty="0" smtClean="0"/>
              <a:t> </a:t>
            </a:r>
            <a:r>
              <a:rPr lang="en-US" sz="2400" dirty="0" smtClean="0"/>
              <a:t>;</a:t>
            </a:r>
            <a:r>
              <a:rPr lang="en-US" sz="2400" b="1" dirty="0" smtClean="0"/>
              <a:t> C = </a:t>
            </a:r>
            <a:r>
              <a:rPr lang="el-GR" sz="2400" b="1" dirty="0" smtClean="0"/>
              <a:t>ε</a:t>
            </a:r>
            <a:r>
              <a:rPr lang="en-US" sz="2400" b="1" baseline="-25000" dirty="0" smtClean="0"/>
              <a:t>o.</a:t>
            </a:r>
            <a:r>
              <a:rPr lang="el-GR" sz="2400" b="1" dirty="0" smtClean="0"/>
              <a:t>ε</a:t>
            </a:r>
            <a:r>
              <a:rPr lang="en-US" sz="2400" b="1" baseline="-25000" dirty="0" err="1" smtClean="0"/>
              <a:t>r.</a:t>
            </a:r>
            <a:r>
              <a:rPr lang="en-US" sz="2400" b="1" dirty="0" err="1" smtClean="0"/>
              <a:t>S</a:t>
            </a:r>
            <a:r>
              <a:rPr lang="en-US" sz="2400" b="1" dirty="0" smtClean="0"/>
              <a:t>/d</a:t>
            </a:r>
            <a:r>
              <a:rPr lang="bg-BG" sz="2400" dirty="0" smtClean="0"/>
              <a:t>;</a:t>
            </a:r>
            <a:endParaRPr lang="en-US" sz="2400" dirty="0" smtClean="0"/>
          </a:p>
          <a:p>
            <a:r>
              <a:rPr lang="bg-BG" sz="2400" dirty="0" smtClean="0"/>
              <a:t>Изменя се капацитета на кондензатори;</a:t>
            </a:r>
            <a:endParaRPr lang="en-US" sz="2400" dirty="0" smtClean="0"/>
          </a:p>
          <a:p>
            <a:endParaRPr lang="bg-BG" dirty="0"/>
          </a:p>
        </p:txBody>
      </p:sp>
      <p:pic>
        <p:nvPicPr>
          <p:cNvPr id="5" name="Picture 4" descr="u7CCLn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5400" y="2667000"/>
            <a:ext cx="6536266" cy="3676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ТОПЛИНЕН РЕЖИМ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2000" dirty="0" smtClean="0"/>
              <a:t>С нарастване на температурата се увеличават обратните токове в ПП;</a:t>
            </a:r>
          </a:p>
          <a:p>
            <a:r>
              <a:rPr lang="bg-BG" sz="2000" dirty="0" smtClean="0"/>
              <a:t>С нарастване на </a:t>
            </a:r>
            <a:r>
              <a:rPr lang="en-US" sz="2000" dirty="0" smtClean="0"/>
              <a:t>t</a:t>
            </a:r>
            <a:r>
              <a:rPr lang="bg-BG" sz="2000" dirty="0" smtClean="0"/>
              <a:t> се намаляват пробивните напрежение на ПП елементи;</a:t>
            </a:r>
          </a:p>
          <a:p>
            <a:r>
              <a:rPr lang="bg-BG" sz="2000" dirty="0" smtClean="0"/>
              <a:t>С промяна на температурата се променят параметрите на всички елементи: коеф. на усилване на транзистори(</a:t>
            </a:r>
            <a:r>
              <a:rPr lang="el-GR" sz="2000" dirty="0" smtClean="0"/>
              <a:t>β</a:t>
            </a:r>
            <a:r>
              <a:rPr lang="bg-BG" sz="2000" dirty="0" smtClean="0"/>
              <a:t>), съпротивление на резистори</a:t>
            </a:r>
            <a:r>
              <a:rPr lang="en-US" sz="2000" dirty="0" smtClean="0"/>
              <a:t>(R)</a:t>
            </a:r>
            <a:r>
              <a:rPr lang="bg-BG" sz="2000" dirty="0" smtClean="0"/>
              <a:t>, капацитет на кондензатори(</a:t>
            </a:r>
            <a:r>
              <a:rPr lang="en-US" sz="2000" dirty="0" smtClean="0"/>
              <a:t>C</a:t>
            </a:r>
            <a:r>
              <a:rPr lang="bg-BG" sz="2000" dirty="0" smtClean="0"/>
              <a:t>), индуктивност на бобини</a:t>
            </a:r>
            <a:r>
              <a:rPr lang="en-US" sz="2000" dirty="0" smtClean="0"/>
              <a:t>(L)</a:t>
            </a:r>
            <a:r>
              <a:rPr lang="bg-BG" sz="2000" dirty="0" smtClean="0"/>
              <a:t>.... </a:t>
            </a:r>
          </a:p>
          <a:p>
            <a:r>
              <a:rPr lang="bg-BG" sz="2000" dirty="0" smtClean="0"/>
              <a:t>С намаляване на температурата се затруднява поляризацията на течните кристали(</a:t>
            </a:r>
            <a:r>
              <a:rPr lang="en-US" sz="2000" dirty="0" smtClean="0"/>
              <a:t>LCD</a:t>
            </a:r>
            <a:r>
              <a:rPr lang="bg-BG" sz="2000" dirty="0" smtClean="0"/>
              <a:t>).</a:t>
            </a:r>
            <a:endParaRPr lang="en-US" sz="2000" dirty="0" smtClean="0"/>
          </a:p>
          <a:p>
            <a:pPr>
              <a:buNone/>
            </a:pPr>
            <a:endParaRPr lang="bg-BG" sz="2000" dirty="0"/>
          </a:p>
        </p:txBody>
      </p:sp>
      <p:pic>
        <p:nvPicPr>
          <p:cNvPr id="5" name="Picture 4" descr="изтеглен файл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00400" y="4543425"/>
            <a:ext cx="1981200" cy="2314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ТЕМПЕРАТУРЕН КОЕФИЦИЕНТ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28725"/>
            <a:ext cx="8229600" cy="5248275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bg-BG" sz="2400" dirty="0" smtClean="0"/>
              <a:t>Показва доколко конкретен параметър се влияе от температурата.</a:t>
            </a:r>
          </a:p>
          <a:p>
            <a:pPr>
              <a:buFont typeface="Wingdings" pitchFamily="2" charset="2"/>
              <a:buChar char="§"/>
            </a:pPr>
            <a:r>
              <a:rPr lang="bg-BG" sz="2400" dirty="0" smtClean="0"/>
              <a:t>Положителен ТК: величната нараства с нарастване на температурата;</a:t>
            </a:r>
          </a:p>
          <a:p>
            <a:pPr>
              <a:buFont typeface="Wingdings" pitchFamily="2" charset="2"/>
              <a:buChar char="§"/>
            </a:pPr>
            <a:r>
              <a:rPr lang="bg-BG" sz="2400" dirty="0" smtClean="0"/>
              <a:t>Отрицателен ТК: величината намалява с нарастване на темературата.</a:t>
            </a:r>
          </a:p>
          <a:p>
            <a:pPr>
              <a:buFont typeface="Wingdings" pitchFamily="2" charset="2"/>
              <a:buChar char="§"/>
            </a:pPr>
            <a:r>
              <a:rPr lang="bg-BG" sz="2400" dirty="0" smtClean="0"/>
              <a:t>Пример: ТК на резистор е 0.05 </a:t>
            </a:r>
            <a:r>
              <a:rPr lang="el-GR" sz="2400" dirty="0" smtClean="0"/>
              <a:t>Ω</a:t>
            </a:r>
            <a:r>
              <a:rPr lang="bg-BG" sz="2400" dirty="0" smtClean="0"/>
              <a:t>/</a:t>
            </a:r>
            <a:r>
              <a:rPr lang="bg-BG" sz="2400" baseline="30000" dirty="0" smtClean="0"/>
              <a:t>О</a:t>
            </a:r>
            <a:r>
              <a:rPr lang="bg-BG" sz="2400" dirty="0" smtClean="0"/>
              <a:t>С, това означава, че на всеки 1</a:t>
            </a:r>
            <a:r>
              <a:rPr lang="bg-BG" sz="2400" baseline="30000" dirty="0" smtClean="0"/>
              <a:t>О</a:t>
            </a:r>
            <a:r>
              <a:rPr lang="bg-BG" sz="2400" dirty="0" smtClean="0"/>
              <a:t>С, съпротивлението ще нараства с 0.05</a:t>
            </a:r>
            <a:r>
              <a:rPr lang="el-GR" sz="2400" dirty="0" smtClean="0"/>
              <a:t>Ω</a:t>
            </a:r>
            <a:r>
              <a:rPr lang="bg-BG" sz="2400" dirty="0" smtClean="0"/>
              <a:t>.</a:t>
            </a:r>
          </a:p>
          <a:p>
            <a:pPr>
              <a:buFont typeface="Wingdings" pitchFamily="2" charset="2"/>
              <a:buChar char="§"/>
            </a:pPr>
            <a:r>
              <a:rPr lang="bg-BG" sz="2400" dirty="0" smtClean="0"/>
              <a:t>Задават се в </a:t>
            </a:r>
            <a:r>
              <a:rPr lang="en-US" sz="2400" b="1" dirty="0" smtClean="0"/>
              <a:t>Datasheet</a:t>
            </a:r>
            <a:r>
              <a:rPr lang="en-US" sz="2400" dirty="0" smtClean="0"/>
              <a:t> </a:t>
            </a:r>
            <a:r>
              <a:rPr lang="bg-BG" sz="2400" dirty="0" smtClean="0"/>
              <a:t>на елементите.</a:t>
            </a:r>
            <a:endParaRPr lang="bg-BG" sz="2400" dirty="0"/>
          </a:p>
        </p:txBody>
      </p:sp>
      <p:pic>
        <p:nvPicPr>
          <p:cNvPr id="5" name="Picture 4" descr="images (1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72400" y="1676400"/>
            <a:ext cx="1100138" cy="4245603"/>
          </a:xfrm>
          <a:prstGeom prst="rect">
            <a:avLst/>
          </a:prstGeom>
        </p:spPr>
      </p:pic>
      <p:pic>
        <p:nvPicPr>
          <p:cNvPr id="6" name="Picture 5" descr="image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52800" y="5334000"/>
            <a:ext cx="2286000" cy="14393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457200"/>
            <a:ext cx="8229600" cy="487363"/>
          </a:xfrm>
        </p:spPr>
        <p:txBody>
          <a:bodyPr/>
          <a:lstStyle/>
          <a:p>
            <a:r>
              <a:rPr lang="bg-BG" dirty="0" smtClean="0"/>
              <a:t>СХЕМОТЕХНИЧЕСКО РЕШЕНИЕ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Схеми за температурна компенсация;</a:t>
            </a:r>
          </a:p>
          <a:p>
            <a:r>
              <a:rPr lang="bg-BG" i="1" dirty="0" smtClean="0"/>
              <a:t>Пример:</a:t>
            </a:r>
            <a:endParaRPr lang="bg-BG" i="1" dirty="0"/>
          </a:p>
        </p:txBody>
      </p:sp>
      <p:pic>
        <p:nvPicPr>
          <p:cNvPr id="5" name="Picture 4" descr="dfdf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" y="3048000"/>
            <a:ext cx="7727795" cy="2667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12225" y="3424535"/>
            <a:ext cx="8835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400" dirty="0" smtClean="0">
                <a:solidFill>
                  <a:schemeClr val="accent2">
                    <a:lumMod val="75000"/>
                  </a:schemeClr>
                </a:solidFill>
              </a:rPr>
              <a:t>Ω</a:t>
            </a:r>
            <a:r>
              <a:rPr lang="bg-BG" sz="2400" dirty="0" smtClean="0">
                <a:solidFill>
                  <a:schemeClr val="accent2">
                    <a:lumMod val="75000"/>
                  </a:schemeClr>
                </a:solidFill>
              </a:rPr>
              <a:t>/</a:t>
            </a:r>
            <a:r>
              <a:rPr lang="bg-BG" sz="2400" baseline="30000" dirty="0" smtClean="0">
                <a:solidFill>
                  <a:schemeClr val="accent2">
                    <a:lumMod val="75000"/>
                  </a:schemeClr>
                </a:solidFill>
              </a:rPr>
              <a:t>О</a:t>
            </a:r>
            <a:r>
              <a:rPr lang="bg-BG" sz="2400" dirty="0" smtClean="0">
                <a:solidFill>
                  <a:schemeClr val="accent2">
                    <a:lumMod val="75000"/>
                  </a:schemeClr>
                </a:solidFill>
              </a:rPr>
              <a:t>С</a:t>
            </a:r>
            <a:endParaRPr lang="bg-BG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39000" y="3424535"/>
            <a:ext cx="8835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400" dirty="0" smtClean="0">
                <a:solidFill>
                  <a:schemeClr val="accent2">
                    <a:lumMod val="75000"/>
                  </a:schemeClr>
                </a:solidFill>
              </a:rPr>
              <a:t>Ω</a:t>
            </a:r>
            <a:r>
              <a:rPr lang="bg-BG" sz="2400" dirty="0" smtClean="0">
                <a:solidFill>
                  <a:schemeClr val="accent2">
                    <a:lumMod val="75000"/>
                  </a:schemeClr>
                </a:solidFill>
              </a:rPr>
              <a:t>/</a:t>
            </a:r>
            <a:r>
              <a:rPr lang="bg-BG" sz="2400" baseline="30000" dirty="0" smtClean="0">
                <a:solidFill>
                  <a:schemeClr val="accent2">
                    <a:lumMod val="75000"/>
                  </a:schemeClr>
                </a:solidFill>
              </a:rPr>
              <a:t>О</a:t>
            </a:r>
            <a:r>
              <a:rPr lang="bg-BG" sz="2400" dirty="0" smtClean="0">
                <a:solidFill>
                  <a:schemeClr val="accent2">
                    <a:lumMod val="75000"/>
                  </a:schemeClr>
                </a:solidFill>
              </a:rPr>
              <a:t>С</a:t>
            </a:r>
            <a:endParaRPr lang="bg-BG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УСТРОЙСТВО</a:t>
            </a:r>
            <a:endParaRPr lang="bg-BG" dirty="0"/>
          </a:p>
        </p:txBody>
      </p:sp>
      <p:pic>
        <p:nvPicPr>
          <p:cNvPr id="4" name="Content Placeholder 3" descr="PCB-Design-Tutorial-Buildup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04800" y="4038600"/>
            <a:ext cx="8229600" cy="2507299"/>
          </a:xfrm>
        </p:spPr>
      </p:pic>
      <p:pic>
        <p:nvPicPr>
          <p:cNvPr id="5" name="Picture 4" descr="PCB-Design-Tutorial-Cor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" y="1219200"/>
            <a:ext cx="8001000" cy="24881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ОСИГУРЯВАНЕ НА ОХЛАЖДАНЕ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9725"/>
            <a:ext cx="8229600" cy="3800475"/>
          </a:xfrm>
        </p:spPr>
        <p:txBody>
          <a:bodyPr/>
          <a:lstStyle/>
          <a:p>
            <a:r>
              <a:rPr lang="bg-BG" dirty="0" smtClean="0"/>
              <a:t>По-големи метални корпуси;</a:t>
            </a:r>
          </a:p>
          <a:p>
            <a:r>
              <a:rPr lang="bg-BG" dirty="0" smtClean="0"/>
              <a:t>Охлаждащи радиатори;</a:t>
            </a:r>
          </a:p>
          <a:p>
            <a:r>
              <a:rPr lang="bg-BG" dirty="0" smtClean="0"/>
              <a:t>Топлинни тръби;</a:t>
            </a:r>
          </a:p>
          <a:p>
            <a:r>
              <a:rPr lang="bg-BG" dirty="0" smtClean="0"/>
              <a:t>Термобатерии;</a:t>
            </a:r>
          </a:p>
          <a:p>
            <a:r>
              <a:rPr lang="bg-BG" dirty="0" smtClean="0"/>
              <a:t>Вентилатори;</a:t>
            </a:r>
          </a:p>
          <a:p>
            <a:r>
              <a:rPr lang="bg-BG" dirty="0" smtClean="0"/>
              <a:t>Течно охлаждане;</a:t>
            </a:r>
          </a:p>
          <a:p>
            <a:r>
              <a:rPr lang="bg-BG" dirty="0" smtClean="0"/>
              <a:t>Криостати.</a:t>
            </a:r>
          </a:p>
          <a:p>
            <a:endParaRPr lang="bg-BG" dirty="0"/>
          </a:p>
        </p:txBody>
      </p:sp>
      <p:pic>
        <p:nvPicPr>
          <p:cNvPr id="4" name="Picture 3" descr="изтеглен файл (8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19600" y="3429000"/>
            <a:ext cx="4301753" cy="3028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ПРИМЕР: СТАБИЛИЗАТОР 7805</a:t>
            </a:r>
            <a:endParaRPr lang="bg-BG" dirty="0"/>
          </a:p>
        </p:txBody>
      </p:sp>
      <p:pic>
        <p:nvPicPr>
          <p:cNvPr id="5" name="Content Placeholder 4" descr="shp0100-10_MA7805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724400" y="1905000"/>
            <a:ext cx="3810000" cy="3035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image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800" y="2133600"/>
            <a:ext cx="3458852" cy="2590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04130" y="4800600"/>
            <a:ext cx="161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 smtClean="0"/>
              <a:t>P</a:t>
            </a:r>
            <a:r>
              <a:rPr lang="en-US" sz="2400" b="1" i="1" baseline="-25000" dirty="0" err="1" smtClean="0"/>
              <a:t>max</a:t>
            </a:r>
            <a:r>
              <a:rPr lang="en-US" sz="2400" b="1" i="1" dirty="0" smtClean="0"/>
              <a:t> = </a:t>
            </a:r>
            <a:r>
              <a:rPr lang="bg-BG" sz="2400" b="1" i="1" dirty="0" smtClean="0"/>
              <a:t>5</a:t>
            </a:r>
            <a:r>
              <a:rPr lang="en-US" sz="2400" b="1" i="1" dirty="0" smtClean="0"/>
              <a:t>W</a:t>
            </a:r>
            <a:endParaRPr lang="bg-BG" sz="2400" b="1" i="1" dirty="0"/>
          </a:p>
        </p:txBody>
      </p:sp>
      <p:sp>
        <p:nvSpPr>
          <p:cNvPr id="8" name="TextBox 7"/>
          <p:cNvSpPr txBox="1"/>
          <p:nvPr/>
        </p:nvSpPr>
        <p:spPr>
          <a:xfrm>
            <a:off x="5865398" y="4953000"/>
            <a:ext cx="1782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 smtClean="0"/>
              <a:t>P</a:t>
            </a:r>
            <a:r>
              <a:rPr lang="en-US" sz="2400" b="1" i="1" baseline="-25000" dirty="0" err="1" smtClean="0"/>
              <a:t>max</a:t>
            </a:r>
            <a:r>
              <a:rPr lang="en-US" sz="2400" b="1" i="1" dirty="0" smtClean="0"/>
              <a:t> = 10W</a:t>
            </a:r>
            <a:endParaRPr lang="bg-BG" sz="2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ОХЛАЖДАЩИ РАДИАТОРИ</a:t>
            </a:r>
            <a:endParaRPr lang="bg-BG" dirty="0"/>
          </a:p>
        </p:txBody>
      </p:sp>
      <p:pic>
        <p:nvPicPr>
          <p:cNvPr id="5" name="Content Placeholder 4" descr="c0-heat-sink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219200"/>
            <a:ext cx="3048000" cy="3048000"/>
          </a:xfrm>
        </p:spPr>
      </p:pic>
      <p:pic>
        <p:nvPicPr>
          <p:cNvPr id="6" name="Picture 5" descr="radiator-aluminiev-13x5x20-mm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00800" y="1143000"/>
            <a:ext cx="2381250" cy="2381250"/>
          </a:xfrm>
          <a:prstGeom prst="rect">
            <a:avLst/>
          </a:prstGeom>
        </p:spPr>
      </p:pic>
      <p:pic>
        <p:nvPicPr>
          <p:cNvPr id="7" name="Picture 6" descr="extrusion-fin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8600" y="3962400"/>
            <a:ext cx="3312102" cy="2590800"/>
          </a:xfrm>
          <a:prstGeom prst="rect">
            <a:avLst/>
          </a:prstGeom>
        </p:spPr>
      </p:pic>
      <p:pic>
        <p:nvPicPr>
          <p:cNvPr id="8" name="Picture 7" descr="402644556.zalman-zm-stg2-termopasta-zm-stg2-3-5-gr-siva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10000" y="1371600"/>
            <a:ext cx="2692621" cy="1854200"/>
          </a:xfrm>
          <a:prstGeom prst="rect">
            <a:avLst/>
          </a:prstGeom>
        </p:spPr>
      </p:pic>
      <p:pic>
        <p:nvPicPr>
          <p:cNvPr id="9" name="Picture 8" descr="images (1)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19600" y="3505200"/>
            <a:ext cx="3681794" cy="2933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/>
          <p:cNvSpPr txBox="1"/>
          <p:nvPr/>
        </p:nvSpPr>
        <p:spPr>
          <a:xfrm>
            <a:off x="5562600" y="3048000"/>
            <a:ext cx="1696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i="1" dirty="0" smtClean="0"/>
              <a:t>термопаста</a:t>
            </a:r>
            <a:endParaRPr lang="bg-BG" b="1" i="1" dirty="0"/>
          </a:p>
        </p:txBody>
      </p:sp>
      <p:cxnSp>
        <p:nvCxnSpPr>
          <p:cNvPr id="12" name="Straight Arrow Connector 11"/>
          <p:cNvCxnSpPr/>
          <p:nvPr/>
        </p:nvCxnSpPr>
        <p:spPr bwMode="auto">
          <a:xfrm flipH="1" flipV="1">
            <a:off x="5486400" y="2514600"/>
            <a:ext cx="381000" cy="609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ТОПЛИННА ТРЪБА</a:t>
            </a:r>
            <a:endParaRPr lang="bg-BG" dirty="0"/>
          </a:p>
        </p:txBody>
      </p:sp>
      <p:pic>
        <p:nvPicPr>
          <p:cNvPr id="5" name="Content Placeholder 4" descr="Laptop_CPU_Heat_Pipe_Cross_Sectio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867401" y="4549302"/>
            <a:ext cx="2286000" cy="23086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images (2)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4800600"/>
            <a:ext cx="5640656" cy="1919288"/>
          </a:xfrm>
          <a:prstGeom prst="rect">
            <a:avLst/>
          </a:prstGeom>
        </p:spPr>
      </p:pic>
      <p:pic>
        <p:nvPicPr>
          <p:cNvPr id="7" name="Picture 6" descr="HPAnimation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3400" y="1219200"/>
            <a:ext cx="7924800" cy="3349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ТОПЛИННА БАТЕРИЯ</a:t>
            </a:r>
            <a:endParaRPr lang="bg-BG" dirty="0"/>
          </a:p>
        </p:txBody>
      </p:sp>
      <p:pic>
        <p:nvPicPr>
          <p:cNvPr id="5" name="Content Placeholder 4" descr="Thermoelectric_cooler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371600"/>
            <a:ext cx="3948708" cy="5029200"/>
          </a:xfrm>
        </p:spPr>
      </p:pic>
      <p:pic>
        <p:nvPicPr>
          <p:cNvPr id="6" name="Picture 5" descr="Thermoelectric_Generator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98341" y="1371600"/>
            <a:ext cx="4088459" cy="49427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ОХЛАЖДАЩИ ВЕНТИЛАТОРИ</a:t>
            </a:r>
            <a:endParaRPr lang="bg-BG" dirty="0"/>
          </a:p>
        </p:txBody>
      </p:sp>
      <p:pic>
        <p:nvPicPr>
          <p:cNvPr id="5" name="Content Placeholder 4" descr="images (3)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38200" y="1219200"/>
            <a:ext cx="3657600" cy="2764465"/>
          </a:xfrm>
        </p:spPr>
      </p:pic>
      <p:pic>
        <p:nvPicPr>
          <p:cNvPr id="6" name="Picture 5" descr="изтеглен файл (2)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0" y="1371600"/>
            <a:ext cx="2767013" cy="2658266"/>
          </a:xfrm>
          <a:prstGeom prst="rect">
            <a:avLst/>
          </a:prstGeom>
        </p:spPr>
      </p:pic>
      <p:pic>
        <p:nvPicPr>
          <p:cNvPr id="7" name="Picture 6" descr="изтеглен файл (3)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6400" y="4186237"/>
            <a:ext cx="2671763" cy="2671763"/>
          </a:xfrm>
          <a:prstGeom prst="rect">
            <a:avLst/>
          </a:prstGeom>
        </p:spPr>
      </p:pic>
      <p:pic>
        <p:nvPicPr>
          <p:cNvPr id="9" name="Picture 8" descr="41BRk-AEwxL._SY300_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52600" y="4191000"/>
            <a:ext cx="2438400" cy="243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ТЕЧНО ОХЛАЖДАНЕ</a:t>
            </a:r>
            <a:endParaRPr lang="bg-BG" dirty="0"/>
          </a:p>
        </p:txBody>
      </p:sp>
      <p:pic>
        <p:nvPicPr>
          <p:cNvPr id="5" name="Content Placeholder 4" descr="18mq8la3ielahjpg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829014" y="4191000"/>
            <a:ext cx="3314986" cy="2204466"/>
          </a:xfrm>
        </p:spPr>
      </p:pic>
      <p:pic>
        <p:nvPicPr>
          <p:cNvPr id="6" name="Picture 5" descr="water-cooling-compu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67400" y="1371600"/>
            <a:ext cx="2971800" cy="2538871"/>
          </a:xfrm>
          <a:prstGeom prst="rect">
            <a:avLst/>
          </a:prstGeom>
        </p:spPr>
      </p:pic>
      <p:pic>
        <p:nvPicPr>
          <p:cNvPr id="7" name="Picture 6" descr="kit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800" y="2057400"/>
            <a:ext cx="5238750" cy="3514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КРИОСТАТ</a:t>
            </a:r>
            <a:endParaRPr lang="bg-BG" dirty="0"/>
          </a:p>
        </p:txBody>
      </p:sp>
      <p:pic>
        <p:nvPicPr>
          <p:cNvPr id="5" name="Content Placeholder 4" descr="19-012011083520-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8600" y="1981200"/>
            <a:ext cx="3318115" cy="2466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cryostat_106_nav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41363" y="1752600"/>
            <a:ext cx="2802637" cy="43857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3823" y="1219200"/>
            <a:ext cx="5312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СЛУЖИ ЗА ОХЛАЖДАНЕ ДО МНОГО </a:t>
            </a:r>
          </a:p>
          <a:p>
            <a:r>
              <a:rPr lang="bg-BG" b="1" dirty="0" smtClean="0"/>
              <a:t>НИСКИ ТЕМПЕРАТУРИ С ВТЕЧНЕНИ ГАЗОВЕ</a:t>
            </a:r>
            <a:endParaRPr lang="bg-BG" b="1" dirty="0"/>
          </a:p>
        </p:txBody>
      </p:sp>
      <p:pic>
        <p:nvPicPr>
          <p:cNvPr id="8" name="Picture 7" descr="mri-scanner_261134648_st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4600" y="3733800"/>
            <a:ext cx="3733800" cy="28694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ЕЛЕКТРОМАГНИТНА СЪВМЕСТИМОСТ</a:t>
            </a:r>
            <a:endParaRPr lang="bg-BG" dirty="0"/>
          </a:p>
        </p:txBody>
      </p:sp>
      <p:pic>
        <p:nvPicPr>
          <p:cNvPr id="7" name="Content Placeholder 6" descr="EMI-EMC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61987" y="1600200"/>
            <a:ext cx="7820025" cy="45053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ЕЛЕКТРОМАГНИТНА СЪВМЕСТИМОСТ</a:t>
            </a:r>
            <a:endParaRPr lang="bg-BG" dirty="0"/>
          </a:p>
        </p:txBody>
      </p:sp>
      <p:pic>
        <p:nvPicPr>
          <p:cNvPr id="7" name="Content Placeholder 6" descr="conducted_radiated_inter_lg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61983" y="1181100"/>
            <a:ext cx="5762817" cy="3390900"/>
          </a:xfrm>
        </p:spPr>
      </p:pic>
      <p:pic>
        <p:nvPicPr>
          <p:cNvPr id="8" name="Picture 7" descr="CPS_Workshop-Img1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67000" y="4572000"/>
            <a:ext cx="4572000" cy="2095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0362" y="2304871"/>
            <a:ext cx="16346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ВЪНШНИ </a:t>
            </a:r>
          </a:p>
          <a:p>
            <a:r>
              <a:rPr lang="bg-BG" b="1" dirty="0" smtClean="0"/>
              <a:t>СМУЩЕНИЯ</a:t>
            </a:r>
          </a:p>
          <a:p>
            <a:pPr>
              <a:buFontTx/>
              <a:buChar char="-"/>
            </a:pPr>
            <a:r>
              <a:rPr lang="bg-BG" dirty="0" smtClean="0"/>
              <a:t>от околния</a:t>
            </a:r>
          </a:p>
          <a:p>
            <a:r>
              <a:rPr lang="bg-BG" dirty="0" smtClean="0"/>
              <a:t>свят</a:t>
            </a:r>
            <a:endParaRPr lang="bg-BG" dirty="0"/>
          </a:p>
        </p:txBody>
      </p:sp>
      <p:sp>
        <p:nvSpPr>
          <p:cNvPr id="10" name="TextBox 9"/>
          <p:cNvSpPr txBox="1"/>
          <p:nvPr/>
        </p:nvSpPr>
        <p:spPr>
          <a:xfrm>
            <a:off x="362102" y="5181600"/>
            <a:ext cx="16190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ВЪТРЕШНИ </a:t>
            </a:r>
          </a:p>
          <a:p>
            <a:r>
              <a:rPr lang="bg-BG" b="1" dirty="0" smtClean="0"/>
              <a:t>СМУЩЕНИЯ</a:t>
            </a:r>
          </a:p>
          <a:p>
            <a:pPr>
              <a:buFontTx/>
              <a:buChar char="-"/>
            </a:pPr>
            <a:r>
              <a:rPr lang="bg-BG" dirty="0" smtClean="0"/>
              <a:t>от самата</a:t>
            </a:r>
          </a:p>
          <a:p>
            <a:r>
              <a:rPr lang="bg-BG" dirty="0" smtClean="0"/>
              <a:t> апаратура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ПРОБИВАНЕ НА ОТВОРИ</a:t>
            </a:r>
            <a:endParaRPr lang="bg-BG" dirty="0"/>
          </a:p>
        </p:txBody>
      </p:sp>
      <p:pic>
        <p:nvPicPr>
          <p:cNvPr id="6" name="Content Placeholder 5" descr="PCB-Design-Tutorial-Unplated-Drill-hol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3400" y="1905000"/>
            <a:ext cx="8096249" cy="3810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ЕКРАНИРАНЕ</a:t>
            </a:r>
            <a:endParaRPr lang="bg-BG" dirty="0"/>
          </a:p>
        </p:txBody>
      </p:sp>
      <p:pic>
        <p:nvPicPr>
          <p:cNvPr id="5" name="Content Placeholder 4" descr="Electromagnetic_shielding_inside_mobile_phon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8600" y="1143000"/>
            <a:ext cx="3149600" cy="2362200"/>
          </a:xfrm>
        </p:spPr>
      </p:pic>
      <p:pic>
        <p:nvPicPr>
          <p:cNvPr id="6" name="Picture 5" descr="new0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" y="3505200"/>
            <a:ext cx="3911600" cy="2933700"/>
          </a:xfrm>
          <a:prstGeom prst="rect">
            <a:avLst/>
          </a:prstGeom>
        </p:spPr>
      </p:pic>
      <p:pic>
        <p:nvPicPr>
          <p:cNvPr id="7" name="Picture 6" descr="изтеглен файл (5)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48200" y="1295400"/>
            <a:ext cx="3819525" cy="2564936"/>
          </a:xfrm>
          <a:prstGeom prst="rect">
            <a:avLst/>
          </a:prstGeom>
        </p:spPr>
      </p:pic>
      <p:pic>
        <p:nvPicPr>
          <p:cNvPr id="8" name="Picture 7" descr="изтеглен файл (6)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81600" y="4114800"/>
            <a:ext cx="3187129" cy="24622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ЕЛЕКТОМАГНИТНА СЪВМЕСТИМОСТ</a:t>
            </a:r>
            <a:endParaRPr lang="bg-BG" dirty="0"/>
          </a:p>
        </p:txBody>
      </p:sp>
      <p:pic>
        <p:nvPicPr>
          <p:cNvPr id="5" name="Content Placeholder 4" descr="изтеглен файл (7)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828800" y="1219200"/>
            <a:ext cx="5105400" cy="3102240"/>
          </a:xfrm>
        </p:spPr>
      </p:pic>
      <p:pic>
        <p:nvPicPr>
          <p:cNvPr id="6" name="Picture 5" descr="utptechnologyFig1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800" y="4343400"/>
            <a:ext cx="7766918" cy="213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ЕЛЕКТРОСТАТИЧНО ЕЛЕКТРИЧЕСТВО</a:t>
            </a:r>
            <a:endParaRPr lang="bg-BG" dirty="0"/>
          </a:p>
        </p:txBody>
      </p:sp>
      <p:pic>
        <p:nvPicPr>
          <p:cNvPr id="5" name="Content Placeholder 4" descr="images (4)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05000" y="3581400"/>
            <a:ext cx="5062537" cy="2934555"/>
          </a:xfrm>
        </p:spPr>
      </p:pic>
      <p:pic>
        <p:nvPicPr>
          <p:cNvPr id="6" name="Picture 5" descr="изтеглен файл (9)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33600" y="1219200"/>
            <a:ext cx="4681537" cy="22047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ЕЛЕКТРОСТАТИЧНО ЕЛЕКТРИЧЕСТВО</a:t>
            </a:r>
            <a:endParaRPr lang="bg-BG" dirty="0"/>
          </a:p>
        </p:txBody>
      </p:sp>
      <p:pic>
        <p:nvPicPr>
          <p:cNvPr id="6" name="Picture 5" descr="AS1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62750" y="3200400"/>
            <a:ext cx="2381250" cy="2886075"/>
          </a:xfrm>
          <a:prstGeom prst="rect">
            <a:avLst/>
          </a:prstGeom>
        </p:spPr>
      </p:pic>
      <p:pic>
        <p:nvPicPr>
          <p:cNvPr id="7" name="Picture 6" descr="ESD_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143000"/>
            <a:ext cx="3149600" cy="2362200"/>
          </a:xfrm>
          <a:prstGeom prst="rect">
            <a:avLst/>
          </a:prstGeom>
        </p:spPr>
      </p:pic>
      <p:pic>
        <p:nvPicPr>
          <p:cNvPr id="8" name="Picture 7" descr="изтеглен файл (10)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3657600"/>
            <a:ext cx="3264408" cy="2590800"/>
          </a:xfrm>
          <a:prstGeom prst="rect">
            <a:avLst/>
          </a:prstGeom>
        </p:spPr>
      </p:pic>
      <p:pic>
        <p:nvPicPr>
          <p:cNvPr id="10" name="Picture 9" descr="55502-2668285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86200" y="1219200"/>
            <a:ext cx="3647208" cy="1676400"/>
          </a:xfrm>
          <a:prstGeom prst="rect">
            <a:avLst/>
          </a:prstGeom>
        </p:spPr>
      </p:pic>
      <p:pic>
        <p:nvPicPr>
          <p:cNvPr id="11" name="Picture 10" descr="изтеглен файл (11)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24200" y="3276600"/>
            <a:ext cx="3485284" cy="3333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DIN  </a:t>
            </a:r>
            <a:r>
              <a:rPr lang="bg-BG" dirty="0" smtClean="0"/>
              <a:t>ШИНА</a:t>
            </a:r>
            <a:endParaRPr lang="bg-BG" dirty="0"/>
          </a:p>
        </p:txBody>
      </p:sp>
      <p:pic>
        <p:nvPicPr>
          <p:cNvPr id="5" name="Content Placeholder 4" descr="di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09600" y="2514600"/>
            <a:ext cx="3905250" cy="3380061"/>
          </a:xfrm>
        </p:spPr>
      </p:pic>
      <p:pic>
        <p:nvPicPr>
          <p:cNvPr id="6" name="Picture 5" descr="2000px-DIN-rail-dimensions.sv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38800" y="1981200"/>
            <a:ext cx="2792796" cy="4419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2000" y="1447800"/>
            <a:ext cx="4427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i="1" dirty="0" smtClean="0"/>
              <a:t>D</a:t>
            </a:r>
            <a:r>
              <a:rPr lang="de-DE" sz="2400" i="1" dirty="0" smtClean="0"/>
              <a:t>eutsches </a:t>
            </a:r>
            <a:r>
              <a:rPr lang="de-DE" sz="2400" b="1" i="1" dirty="0" smtClean="0"/>
              <a:t>I</a:t>
            </a:r>
            <a:r>
              <a:rPr lang="de-DE" sz="2400" i="1" dirty="0" smtClean="0"/>
              <a:t>nstitut für </a:t>
            </a:r>
            <a:r>
              <a:rPr lang="de-DE" sz="2400" b="1" i="1" dirty="0" smtClean="0"/>
              <a:t>N</a:t>
            </a:r>
            <a:r>
              <a:rPr lang="de-DE" sz="2400" i="1" dirty="0" smtClean="0"/>
              <a:t>ormung</a:t>
            </a:r>
            <a:endParaRPr lang="bg-BG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КУТИИ ЗА </a:t>
            </a:r>
            <a:r>
              <a:rPr lang="en-US" dirty="0" smtClean="0"/>
              <a:t>DIN</a:t>
            </a:r>
            <a:endParaRPr lang="bg-BG" dirty="0"/>
          </a:p>
        </p:txBody>
      </p:sp>
      <p:pic>
        <p:nvPicPr>
          <p:cNvPr id="5" name="Content Placeholder 4" descr="din_rail_mount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3400" y="1219200"/>
            <a:ext cx="3810000" cy="3048000"/>
          </a:xfrm>
        </p:spPr>
      </p:pic>
      <p:pic>
        <p:nvPicPr>
          <p:cNvPr id="6" name="Picture 5" descr="RAIILTEC-B-III-closed_TitleImageSwap500x40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0" y="3200400"/>
            <a:ext cx="4248897" cy="34670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s20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10400" y="1371600"/>
            <a:ext cx="1095375" cy="1524000"/>
          </a:xfrm>
          <a:prstGeom prst="rect">
            <a:avLst/>
          </a:prstGeom>
        </p:spPr>
      </p:pic>
      <p:pic>
        <p:nvPicPr>
          <p:cNvPr id="8" name="Picture 7" descr="DSC_0002-800x609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7200" y="4114800"/>
            <a:ext cx="3409605" cy="2595562"/>
          </a:xfrm>
          <a:prstGeom prst="rect">
            <a:avLst/>
          </a:prstGeom>
        </p:spPr>
      </p:pic>
      <p:pic>
        <p:nvPicPr>
          <p:cNvPr id="9" name="Picture 8" descr="phpThumb_generated_thumbnail.jpe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95800" y="1295400"/>
            <a:ext cx="2111006" cy="168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КУТИИ ОТ </a:t>
            </a:r>
            <a:r>
              <a:rPr lang="en-US" dirty="0" smtClean="0"/>
              <a:t>3D </a:t>
            </a:r>
            <a:r>
              <a:rPr lang="bg-BG" dirty="0" smtClean="0"/>
              <a:t>ПРИНТЕР</a:t>
            </a:r>
            <a:endParaRPr lang="bg-BG" dirty="0"/>
          </a:p>
        </p:txBody>
      </p:sp>
      <p:pic>
        <p:nvPicPr>
          <p:cNvPr id="5" name="Content Placeholder 4" descr="изтеглен файл (1)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800600" y="2286000"/>
            <a:ext cx="4038600" cy="30289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maxresdefaul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000" y="2286000"/>
            <a:ext cx="3733800" cy="30563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1093788" y="1752600"/>
            <a:ext cx="2002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3</a:t>
            </a:r>
            <a:r>
              <a:rPr lang="en-US" b="1" dirty="0" smtClean="0"/>
              <a:t>D </a:t>
            </a:r>
            <a:r>
              <a:rPr lang="bg-BG" b="1" dirty="0" smtClean="0"/>
              <a:t>проектиране</a:t>
            </a:r>
            <a:endParaRPr lang="bg-BG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793286" y="1752600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3</a:t>
            </a:r>
            <a:r>
              <a:rPr lang="en-US" b="1" dirty="0" smtClean="0"/>
              <a:t>D</a:t>
            </a:r>
            <a:r>
              <a:rPr lang="bg-BG" b="1" dirty="0" smtClean="0"/>
              <a:t> принтиране</a:t>
            </a:r>
            <a:endParaRPr lang="bg-BG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ПРОЕКТИРАНЕ НА ПЕЧАТНА ПЛАТКА(1)</a:t>
            </a:r>
            <a:endParaRPr lang="bg-BG" dirty="0"/>
          </a:p>
        </p:txBody>
      </p:sp>
      <p:pic>
        <p:nvPicPr>
          <p:cNvPr id="5" name="Content Placeholder 4" descr="fdfdf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133600"/>
            <a:ext cx="8229600" cy="4341341"/>
          </a:xfrm>
        </p:spPr>
      </p:pic>
      <p:sp>
        <p:nvSpPr>
          <p:cNvPr id="6" name="TextBox 5"/>
          <p:cNvSpPr txBox="1"/>
          <p:nvPr/>
        </p:nvSpPr>
        <p:spPr>
          <a:xfrm>
            <a:off x="1930642" y="1143000"/>
            <a:ext cx="538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1. ПРОЕКТИРАНЕ НА ЕЛЕКТРИЧЕСКА СХЕМА</a:t>
            </a:r>
            <a:endParaRPr lang="bg-BG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1752600"/>
            <a:ext cx="803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i="1" dirty="0" smtClean="0"/>
              <a:t>рейка</a:t>
            </a:r>
            <a:endParaRPr lang="bg-BG" i="1" dirty="0"/>
          </a:p>
        </p:txBody>
      </p:sp>
      <p:pic>
        <p:nvPicPr>
          <p:cNvPr id="8" name="Picture 7" descr="image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948238"/>
            <a:ext cx="1909762" cy="1909762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7" idx="2"/>
          </p:cNvCxnSpPr>
          <p:nvPr/>
        </p:nvCxnSpPr>
        <p:spPr bwMode="auto">
          <a:xfrm flipH="1">
            <a:off x="838200" y="2121932"/>
            <a:ext cx="20842" cy="6974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 flipV="1">
            <a:off x="685800" y="3962400"/>
            <a:ext cx="76200" cy="1219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3" name="Picture 12" descr="fdfdf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32200" y="1600200"/>
            <a:ext cx="1178200" cy="27852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ПРОЕКТИРАНЕ НА ПЕЧАТНА ПЛАТКА(2)</a:t>
            </a:r>
            <a:endParaRPr lang="bg-BG" dirty="0"/>
          </a:p>
        </p:txBody>
      </p:sp>
      <p:pic>
        <p:nvPicPr>
          <p:cNvPr id="5" name="Content Placeholder 4" descr="ffdf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8600" y="1524000"/>
            <a:ext cx="8686800" cy="5138382"/>
          </a:xfrm>
        </p:spPr>
      </p:pic>
      <p:sp>
        <p:nvSpPr>
          <p:cNvPr id="6" name="TextBox 5"/>
          <p:cNvSpPr txBox="1"/>
          <p:nvPr/>
        </p:nvSpPr>
        <p:spPr>
          <a:xfrm>
            <a:off x="1447800" y="1143000"/>
            <a:ext cx="6165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2. ЗАДАВАНЕ НА ФОРМА И РАЗМЕРИ НА ПЛАТКАТА</a:t>
            </a:r>
            <a:endParaRPr lang="bg-BG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ПРОЕКТИРАНЕ НА ПЕЧАТНА ПЛАТКА(3)</a:t>
            </a:r>
            <a:endParaRPr lang="bg-BG" dirty="0"/>
          </a:p>
        </p:txBody>
      </p:sp>
      <p:pic>
        <p:nvPicPr>
          <p:cNvPr id="5" name="Content Placeholder 4" descr="podrevd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52600" y="1981200"/>
            <a:ext cx="5715000" cy="4404448"/>
          </a:xfrm>
        </p:spPr>
      </p:pic>
      <p:sp>
        <p:nvSpPr>
          <p:cNvPr id="6" name="TextBox 5"/>
          <p:cNvSpPr txBox="1"/>
          <p:nvPr/>
        </p:nvSpPr>
        <p:spPr>
          <a:xfrm>
            <a:off x="2448206" y="1447800"/>
            <a:ext cx="416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3. ПОДРЕЖДАНЕ НА ЕЛЕМЕНТИТЕ</a:t>
            </a:r>
            <a:endParaRPr lang="bg-BG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ОПРОВОДЯВАНЕ НА ОТВОРИТЕ</a:t>
            </a:r>
            <a:endParaRPr lang="bg-BG" dirty="0"/>
          </a:p>
        </p:txBody>
      </p:sp>
      <p:pic>
        <p:nvPicPr>
          <p:cNvPr id="4" name="Content Placeholder 3" descr="PCB-Design-Tutorial-Plate-Drill-hol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057400"/>
            <a:ext cx="8224948" cy="359583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ПРОЕКТИРАНЕ НА ПЕЧАТНА ПЛАТКА(4)</a:t>
            </a:r>
            <a:endParaRPr lang="bg-BG" dirty="0"/>
          </a:p>
        </p:txBody>
      </p:sp>
      <p:pic>
        <p:nvPicPr>
          <p:cNvPr id="5" name="Content Placeholder 4" descr="dfdfd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752600"/>
            <a:ext cx="8229599" cy="4855011"/>
          </a:xfrm>
        </p:spPr>
      </p:pic>
      <p:sp>
        <p:nvSpPr>
          <p:cNvPr id="6" name="TextBox 5"/>
          <p:cNvSpPr txBox="1"/>
          <p:nvPr/>
        </p:nvSpPr>
        <p:spPr>
          <a:xfrm>
            <a:off x="1052881" y="1219200"/>
            <a:ext cx="663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4. АВТОМАТИЗИРАНО ОПРОВОДЯВАНЕ  -</a:t>
            </a:r>
            <a:r>
              <a:rPr lang="en-US" b="1" dirty="0" smtClean="0"/>
              <a:t> </a:t>
            </a:r>
            <a:r>
              <a:rPr lang="bg-BG" b="1" dirty="0" smtClean="0"/>
              <a:t> </a:t>
            </a:r>
            <a:r>
              <a:rPr lang="en-US" b="1" dirty="0" smtClean="0"/>
              <a:t>AUTOROUTER</a:t>
            </a:r>
            <a:endParaRPr lang="bg-BG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ПРОЕКТИРАНЕ НА ПЕЧАТНА ПЛАТКА(5)</a:t>
            </a:r>
            <a:endParaRPr lang="bg-BG" dirty="0"/>
          </a:p>
        </p:txBody>
      </p:sp>
      <p:pic>
        <p:nvPicPr>
          <p:cNvPr id="5" name="Content Placeholder 4" descr="podrevd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76400" y="2133600"/>
            <a:ext cx="5528725" cy="4371343"/>
          </a:xfrm>
        </p:spPr>
      </p:pic>
      <p:sp>
        <p:nvSpPr>
          <p:cNvPr id="7" name="TextBox 6"/>
          <p:cNvSpPr txBox="1"/>
          <p:nvPr/>
        </p:nvSpPr>
        <p:spPr>
          <a:xfrm>
            <a:off x="1295400" y="1447800"/>
            <a:ext cx="663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4. АВТОМАТИЗИРАНО ОПРОВОДЯВАНЕ  -</a:t>
            </a:r>
            <a:r>
              <a:rPr lang="en-US" b="1" dirty="0" smtClean="0"/>
              <a:t> </a:t>
            </a:r>
            <a:r>
              <a:rPr lang="bg-BG" b="1" dirty="0" smtClean="0"/>
              <a:t> </a:t>
            </a:r>
            <a:r>
              <a:rPr lang="en-US" b="1" dirty="0" smtClean="0"/>
              <a:t>AUTOROUTER</a:t>
            </a:r>
            <a:endParaRPr lang="bg-BG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ПРОЕКТИРАНЕ НА ПЕЧАТНА ПЛАТКА(6)</a:t>
            </a:r>
            <a:endParaRPr lang="bg-BG" dirty="0"/>
          </a:p>
        </p:txBody>
      </p:sp>
      <p:pic>
        <p:nvPicPr>
          <p:cNvPr id="5" name="Content Placeholder 4" descr="fgf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76400"/>
            <a:ext cx="8229600" cy="5028059"/>
          </a:xfrm>
        </p:spPr>
      </p:pic>
      <p:sp>
        <p:nvSpPr>
          <p:cNvPr id="6" name="TextBox 5"/>
          <p:cNvSpPr txBox="1"/>
          <p:nvPr/>
        </p:nvSpPr>
        <p:spPr>
          <a:xfrm>
            <a:off x="2252602" y="1199606"/>
            <a:ext cx="4795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5. ПРОБИВАНЕ НА МОНТАЖНИ ОТВОРИ</a:t>
            </a:r>
            <a:endParaRPr lang="bg-BG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ПРОЕКТИРАНЕ НА ПЕЧАТНА ПЛАТКА(7)</a:t>
            </a:r>
            <a:endParaRPr lang="bg-BG" dirty="0"/>
          </a:p>
        </p:txBody>
      </p:sp>
      <p:pic>
        <p:nvPicPr>
          <p:cNvPr id="5" name="Content Placeholder 4" descr="fgf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06265" y="1676400"/>
            <a:ext cx="8131469" cy="5028059"/>
          </a:xfrm>
        </p:spPr>
      </p:pic>
      <p:sp>
        <p:nvSpPr>
          <p:cNvPr id="6" name="TextBox 5"/>
          <p:cNvSpPr txBox="1"/>
          <p:nvPr/>
        </p:nvSpPr>
        <p:spPr>
          <a:xfrm>
            <a:off x="1975931" y="1199606"/>
            <a:ext cx="5348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6. ДОБАВЯНЕ НА СИТОПЕЧАТ (</a:t>
            </a:r>
            <a:r>
              <a:rPr lang="en-US" b="1" dirty="0" smtClean="0"/>
              <a:t>Top Silk layer</a:t>
            </a:r>
            <a:r>
              <a:rPr lang="bg-BG" b="1" dirty="0" smtClean="0"/>
              <a:t>)</a:t>
            </a:r>
            <a:endParaRPr lang="bg-BG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ПРОЕКТИРАНЕ НА ПЕЧАТНА ПЛАТКА(7)</a:t>
            </a:r>
            <a:endParaRPr lang="bg-BG" dirty="0"/>
          </a:p>
        </p:txBody>
      </p:sp>
      <p:pic>
        <p:nvPicPr>
          <p:cNvPr id="5" name="Content Placeholder 4" descr="fgf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752600"/>
            <a:ext cx="8229600" cy="4644170"/>
          </a:xfrm>
        </p:spPr>
      </p:pic>
      <p:sp>
        <p:nvSpPr>
          <p:cNvPr id="6" name="TextBox 5"/>
          <p:cNvSpPr txBox="1"/>
          <p:nvPr/>
        </p:nvSpPr>
        <p:spPr>
          <a:xfrm>
            <a:off x="3919640" y="1199606"/>
            <a:ext cx="146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3</a:t>
            </a:r>
            <a:r>
              <a:rPr lang="en-US" b="1" dirty="0" smtClean="0"/>
              <a:t>D </a:t>
            </a:r>
            <a:r>
              <a:rPr lang="bg-BG" b="1" dirty="0" smtClean="0"/>
              <a:t>ИЗГЛЕД</a:t>
            </a:r>
            <a:endParaRPr lang="bg-BG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ON A CHIP</a:t>
            </a:r>
            <a:endParaRPr lang="bg-BG" dirty="0"/>
          </a:p>
        </p:txBody>
      </p:sp>
      <p:pic>
        <p:nvPicPr>
          <p:cNvPr id="5" name="Content Placeholder 4" descr="34220-529918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83646" y="1228725"/>
            <a:ext cx="6976707" cy="52482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 ON A CHIP</a:t>
            </a:r>
            <a:endParaRPr lang="bg-BG" dirty="0"/>
          </a:p>
        </p:txBody>
      </p:sp>
      <p:pic>
        <p:nvPicPr>
          <p:cNvPr id="5" name="Content Placeholder 4" descr="изтеглен файл (3)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81000" y="1295400"/>
            <a:ext cx="4038600" cy="2423160"/>
          </a:xfrm>
        </p:spPr>
      </p:pic>
      <p:pic>
        <p:nvPicPr>
          <p:cNvPr id="6" name="Picture 5" descr="LungChipPE-500x28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24400" y="1328776"/>
            <a:ext cx="4343400" cy="2440990"/>
          </a:xfrm>
          <a:prstGeom prst="rect">
            <a:avLst/>
          </a:prstGeom>
        </p:spPr>
      </p:pic>
      <p:pic>
        <p:nvPicPr>
          <p:cNvPr id="7" name="Picture 6" descr="VIIBRE_NVU_Chip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3600" y="3962400"/>
            <a:ext cx="4800600" cy="26054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ON A CHIP</a:t>
            </a:r>
            <a:endParaRPr lang="bg-BG" dirty="0"/>
          </a:p>
        </p:txBody>
      </p:sp>
      <p:pic>
        <p:nvPicPr>
          <p:cNvPr id="5" name="Content Placeholder 4" descr="organs-on-a-chip-wyss-institute-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539846"/>
            <a:ext cx="8229600" cy="462603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1905000"/>
          </a:xfrm>
        </p:spPr>
        <p:txBody>
          <a:bodyPr/>
          <a:lstStyle/>
          <a:p>
            <a:pPr>
              <a:buNone/>
            </a:pPr>
            <a:r>
              <a:rPr lang="en-US" i="1" dirty="0" smtClean="0"/>
              <a:t>“</a:t>
            </a:r>
            <a:r>
              <a:rPr lang="ru-RU" i="1" dirty="0" smtClean="0"/>
              <a:t>Който си мисли, че е научил всичко, той всъщност нищо не знае.</a:t>
            </a:r>
            <a:r>
              <a:rPr lang="en-US" i="1" dirty="0" smtClean="0"/>
              <a:t>”</a:t>
            </a:r>
            <a:r>
              <a:rPr lang="ru-RU" i="1" dirty="0" smtClean="0"/>
              <a:t/>
            </a:r>
            <a:br>
              <a:rPr lang="ru-RU" i="1" dirty="0" smtClean="0"/>
            </a:br>
            <a:endParaRPr lang="bg-BG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505200" y="5867400"/>
            <a:ext cx="2286000" cy="685800"/>
          </a:xfrm>
        </p:spPr>
        <p:txBody>
          <a:bodyPr/>
          <a:lstStyle/>
          <a:p>
            <a:r>
              <a:rPr lang="bg-BG" sz="3600" i="1" dirty="0" smtClean="0"/>
              <a:t>Лао Дзъ</a:t>
            </a:r>
            <a:endParaRPr lang="en-US" sz="3600" i="1" dirty="0"/>
          </a:p>
        </p:txBody>
      </p:sp>
      <p:pic>
        <p:nvPicPr>
          <p:cNvPr id="5" name="Picture 4" descr="8d20793c9524220702360040c923d064_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3098397"/>
            <a:ext cx="4714875" cy="25404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                              КРАЙ</a:t>
            </a:r>
            <a:endParaRPr lang="bg-BG" dirty="0"/>
          </a:p>
        </p:txBody>
      </p:sp>
      <p:pic>
        <p:nvPicPr>
          <p:cNvPr id="5" name="Content Placeholder 4" descr="the-end-old-movi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38200" y="1447800"/>
            <a:ext cx="7615237" cy="477017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ФОТОНЕГАТИВ</a:t>
            </a:r>
            <a:endParaRPr lang="bg-BG" dirty="0"/>
          </a:p>
        </p:txBody>
      </p:sp>
      <p:pic>
        <p:nvPicPr>
          <p:cNvPr id="5" name="Content Placeholder 4" descr="PCB-Design-Tutorial-Hardening-Coppe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81000" y="1981200"/>
            <a:ext cx="8448035" cy="363040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2" name="Text Box 4"/>
          <p:cNvSpPr txBox="1">
            <a:spLocks noChangeArrowheads="1"/>
          </p:cNvSpPr>
          <p:nvPr/>
        </p:nvSpPr>
        <p:spPr bwMode="auto">
          <a:xfrm>
            <a:off x="2713038" y="5927725"/>
            <a:ext cx="3001962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 b="1" dirty="0">
                <a:solidFill>
                  <a:schemeClr val="bg1"/>
                </a:solidFill>
              </a:rPr>
              <a:t>www.themegallery.com</a:t>
            </a:r>
          </a:p>
        </p:txBody>
      </p:sp>
      <p:sp>
        <p:nvSpPr>
          <p:cNvPr id="104453" name="WordArt 5"/>
          <p:cNvSpPr>
            <a:spLocks noChangeArrowheads="1" noChangeShapeType="1" noTextEdit="1"/>
          </p:cNvSpPr>
          <p:nvPr/>
        </p:nvSpPr>
        <p:spPr bwMode="gray">
          <a:xfrm>
            <a:off x="2844800" y="2132013"/>
            <a:ext cx="5689600" cy="792162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r>
              <a:rPr lang="bg-BG" sz="3600" b="1" kern="10" dirty="0" smtClean="0">
                <a:ln w="28575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hlink"/>
                    </a:gs>
                    <a:gs pos="100000">
                      <a:schemeClr val="accent1"/>
                    </a:gs>
                  </a:gsLst>
                  <a:lin ang="0" scaled="1"/>
                </a:gradFill>
                <a:effectLst>
                  <a:outerShdw dist="53882" dir="2700000" algn="ctr" rotWithShape="0">
                    <a:schemeClr val="tx2">
                      <a:alpha val="50000"/>
                    </a:schemeClr>
                  </a:outerShdw>
                </a:effectLst>
                <a:latin typeface="Arial"/>
                <a:cs typeface="Arial"/>
              </a:rPr>
              <a:t>Благодаря за вниманието</a:t>
            </a:r>
            <a:r>
              <a:rPr lang="en-US" sz="3600" b="1" kern="10" dirty="0" smtClean="0">
                <a:ln w="28575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hlink"/>
                    </a:gs>
                    <a:gs pos="100000">
                      <a:schemeClr val="accent1"/>
                    </a:gs>
                  </a:gsLst>
                  <a:lin ang="0" scaled="1"/>
                </a:gradFill>
                <a:effectLst>
                  <a:outerShdw dist="53882" dir="2700000" algn="ctr" rotWithShape="0">
                    <a:schemeClr val="tx2">
                      <a:alpha val="50000"/>
                    </a:schemeClr>
                  </a:outerShdw>
                </a:effectLst>
                <a:latin typeface="Arial"/>
                <a:cs typeface="Arial"/>
              </a:rPr>
              <a:t> </a:t>
            </a:r>
            <a:r>
              <a:rPr lang="en-US" sz="3600" b="1" kern="10" dirty="0">
                <a:ln w="28575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hlink"/>
                    </a:gs>
                    <a:gs pos="100000">
                      <a:schemeClr val="accent1"/>
                    </a:gs>
                  </a:gsLst>
                  <a:lin ang="0" scaled="1"/>
                </a:gradFill>
                <a:effectLst>
                  <a:outerShdw dist="53882" dir="2700000" algn="ctr" rotWithShape="0">
                    <a:schemeClr val="tx2">
                      <a:alpha val="50000"/>
                    </a:schemeClr>
                  </a:outerShdw>
                </a:effectLst>
                <a:latin typeface="Arial"/>
                <a:cs typeface="Arial"/>
              </a:rPr>
              <a:t>!</a:t>
            </a:r>
          </a:p>
        </p:txBody>
      </p:sp>
      <p:pic>
        <p:nvPicPr>
          <p:cNvPr id="4" name="Picture 3" descr="resized_business-cat-meme-generator-thank-you-for-your-attention-15728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24200" y="3810000"/>
            <a:ext cx="2895600" cy="2895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4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ЕЦВАНЕ</a:t>
            </a:r>
            <a:endParaRPr lang="bg-BG" dirty="0"/>
          </a:p>
        </p:txBody>
      </p:sp>
      <p:pic>
        <p:nvPicPr>
          <p:cNvPr id="5" name="Content Placeholder 4" descr="PCB-Design-Tutorial-Etched-Coppe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828800"/>
            <a:ext cx="8829275" cy="391553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db2004117g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ample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000000"/>
        </a:dk1>
        <a:lt1>
          <a:srgbClr val="FFFFFF"/>
        </a:lt1>
        <a:dk2>
          <a:srgbClr val="000798"/>
        </a:dk2>
        <a:lt2>
          <a:srgbClr val="B2B2B2"/>
        </a:lt2>
        <a:accent1>
          <a:srgbClr val="1B33E7"/>
        </a:accent1>
        <a:accent2>
          <a:srgbClr val="6699FF"/>
        </a:accent2>
        <a:accent3>
          <a:srgbClr val="FFFFFF"/>
        </a:accent3>
        <a:accent4>
          <a:srgbClr val="000000"/>
        </a:accent4>
        <a:accent5>
          <a:srgbClr val="ABADF1"/>
        </a:accent5>
        <a:accent6>
          <a:srgbClr val="5C8AE7"/>
        </a:accent6>
        <a:hlink>
          <a:srgbClr val="99CCFF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0000"/>
        </a:dk1>
        <a:lt1>
          <a:srgbClr val="FFFFFF"/>
        </a:lt1>
        <a:dk2>
          <a:srgbClr val="094332"/>
        </a:dk2>
        <a:lt2>
          <a:srgbClr val="B2B2B2"/>
        </a:lt2>
        <a:accent1>
          <a:srgbClr val="0D6531"/>
        </a:accent1>
        <a:accent2>
          <a:srgbClr val="39AF6E"/>
        </a:accent2>
        <a:accent3>
          <a:srgbClr val="FFFFFF"/>
        </a:accent3>
        <a:accent4>
          <a:srgbClr val="000000"/>
        </a:accent4>
        <a:accent5>
          <a:srgbClr val="AAB8AD"/>
        </a:accent5>
        <a:accent6>
          <a:srgbClr val="339E63"/>
        </a:accent6>
        <a:hlink>
          <a:srgbClr val="93E1A0"/>
        </a:hlink>
        <a:folHlink>
          <a:srgbClr val="1D834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00"/>
        </a:dk1>
        <a:lt1>
          <a:srgbClr val="FFFFFF"/>
        </a:lt1>
        <a:dk2>
          <a:srgbClr val="275CA3"/>
        </a:dk2>
        <a:lt2>
          <a:srgbClr val="C0C0C0"/>
        </a:lt2>
        <a:accent1>
          <a:srgbClr val="529EBC"/>
        </a:accent1>
        <a:accent2>
          <a:srgbClr val="55BEE3"/>
        </a:accent2>
        <a:accent3>
          <a:srgbClr val="FFFFFF"/>
        </a:accent3>
        <a:accent4>
          <a:srgbClr val="000000"/>
        </a:accent4>
        <a:accent5>
          <a:srgbClr val="B3CCDA"/>
        </a:accent5>
        <a:accent6>
          <a:srgbClr val="4CACCE"/>
        </a:accent6>
        <a:hlink>
          <a:srgbClr val="9FD4F1"/>
        </a:hlink>
        <a:folHlink>
          <a:srgbClr val="0099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9360</TotalTime>
  <Words>796</Words>
  <Application>Microsoft Office PowerPoint</Application>
  <PresentationFormat>On-screen Show (4:3)</PresentationFormat>
  <Paragraphs>176</Paragraphs>
  <Slides>80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1" baseType="lpstr">
      <vt:lpstr>cdb2004117gl</vt:lpstr>
      <vt:lpstr>  ОСНОВИ НА ЕЛЕКТРОНИКАТА </vt:lpstr>
      <vt:lpstr>ЗА КАКВО ЩЕ СИ ГОВОРИМ</vt:lpstr>
      <vt:lpstr>  ЖИЗНЕН ЦИКЪЛ НА ЕЛЕКТРОННИТЕ УСТРОЙСТВА</vt:lpstr>
      <vt:lpstr>ПЕЧАТНА ПЛАТКА</vt:lpstr>
      <vt:lpstr>УСТРОЙСТВО</vt:lpstr>
      <vt:lpstr>ПРОБИВАНЕ НА ОТВОРИ</vt:lpstr>
      <vt:lpstr>ОПРОВОДЯВАНЕ НА ОТВОРИТЕ</vt:lpstr>
      <vt:lpstr>ФОТОНЕГАТИВ</vt:lpstr>
      <vt:lpstr>ЕЦВАНЕ</vt:lpstr>
      <vt:lpstr>SOLDER MASK</vt:lpstr>
      <vt:lpstr>SILK SCREEN</vt:lpstr>
      <vt:lpstr>ЕКСПЕРИМЕНТАЛНИ ПЛАТКИ</vt:lpstr>
      <vt:lpstr>КОНВЕНЦИОНАЛЕН МОНТАЖ</vt:lpstr>
      <vt:lpstr>ЗАПОЯВАНЕ </vt:lpstr>
      <vt:lpstr>ЗАПОЯВАНЕ</vt:lpstr>
      <vt:lpstr>ВЪЛНА СПОЙКИ</vt:lpstr>
      <vt:lpstr>ПОВЪРХНОСТЕН МОНТАЖ (SMD)</vt:lpstr>
      <vt:lpstr>МАШИНА ЗА SMD МОНТАЖ</vt:lpstr>
      <vt:lpstr>ИНТЕГРАЛНИ СХЕМИ</vt:lpstr>
      <vt:lpstr>ИНТЕГРАЛНИ СХЕМИ</vt:lpstr>
      <vt:lpstr>ПРИМЕР: IC 4008</vt:lpstr>
      <vt:lpstr>МЕТОД НА ЧОХАРАЛСКИ</vt:lpstr>
      <vt:lpstr>СИЛИЦИЕВИ ПЛОЧИ</vt:lpstr>
      <vt:lpstr>МОНОЛИТНИ ИС</vt:lpstr>
      <vt:lpstr>СЛОЙНИ ИС</vt:lpstr>
      <vt:lpstr>ХИБРИДНИ ИС</vt:lpstr>
      <vt:lpstr>ЛИНЕЙНИ И ЦИФРОВИ ИС</vt:lpstr>
      <vt:lpstr>ОКИСЛЕНИЕ НА СИЛИЦИЕВА ПОДЛОЖКА В КИСЛОРОДНА СРЕДА</vt:lpstr>
      <vt:lpstr>ФОТОЛИТОГРАФИЯ</vt:lpstr>
      <vt:lpstr>ЕЦВАНЕ</vt:lpstr>
      <vt:lpstr>ФОРМИРАНЕ НА ГЕЙТА</vt:lpstr>
      <vt:lpstr>ЛЕГИРАНЕ</vt:lpstr>
      <vt:lpstr>КОНТАКТИ</vt:lpstr>
      <vt:lpstr>МЕТАЛИЗАЦИЯ</vt:lpstr>
      <vt:lpstr>ТЕСТВАНЕ</vt:lpstr>
      <vt:lpstr>АСЕМБЛИРАНЕ</vt:lpstr>
      <vt:lpstr>БИПОЛЯРНИ ИС</vt:lpstr>
      <vt:lpstr>ЕПИТАКСИЯ</vt:lpstr>
      <vt:lpstr>ФОРМИРАНЕ НА ОСТРОВЧЕ</vt:lpstr>
      <vt:lpstr>ФОРМИРАНЕ НА БАЗАТА</vt:lpstr>
      <vt:lpstr>ФОРМИРАНЕ НА ЕМИТЕРА</vt:lpstr>
      <vt:lpstr>ИЗВОДИ</vt:lpstr>
      <vt:lpstr>ДРУГИ ЕЛЕМЕНТИ</vt:lpstr>
      <vt:lpstr>БИПОЛЯРНИ И MOS ИС</vt:lpstr>
      <vt:lpstr>MEMS</vt:lpstr>
      <vt:lpstr>MEMS ACCELEROMETER</vt:lpstr>
      <vt:lpstr>ТОПЛИНЕН РЕЖИМ</vt:lpstr>
      <vt:lpstr>ТЕМПЕРАТУРЕН КОЕФИЦИЕНТ</vt:lpstr>
      <vt:lpstr>СХЕМОТЕХНИЧЕСКО РЕШЕНИЕ</vt:lpstr>
      <vt:lpstr>ОСИГУРЯВАНЕ НА ОХЛАЖДАНЕ</vt:lpstr>
      <vt:lpstr>ПРИМЕР: СТАБИЛИЗАТОР 7805</vt:lpstr>
      <vt:lpstr>ОХЛАЖДАЩИ РАДИАТОРИ</vt:lpstr>
      <vt:lpstr>ТОПЛИННА ТРЪБА</vt:lpstr>
      <vt:lpstr>ТОПЛИННА БАТЕРИЯ</vt:lpstr>
      <vt:lpstr>ОХЛАЖДАЩИ ВЕНТИЛАТОРИ</vt:lpstr>
      <vt:lpstr>ТЕЧНО ОХЛАЖДАНЕ</vt:lpstr>
      <vt:lpstr>КРИОСТАТ</vt:lpstr>
      <vt:lpstr>ЕЛЕКТРОМАГНИТНА СЪВМЕСТИМОСТ</vt:lpstr>
      <vt:lpstr>ЕЛЕКТРОМАГНИТНА СЪВМЕСТИМОСТ</vt:lpstr>
      <vt:lpstr>ЕКРАНИРАНЕ</vt:lpstr>
      <vt:lpstr>ЕЛЕКТОМАГНИТНА СЪВМЕСТИМОСТ</vt:lpstr>
      <vt:lpstr>ЕЛЕКТРОСТАТИЧНО ЕЛЕКТРИЧЕСТВО</vt:lpstr>
      <vt:lpstr>ЕЛЕКТРОСТАТИЧНО ЕЛЕКТРИЧЕСТВО</vt:lpstr>
      <vt:lpstr>DIN  ШИНА</vt:lpstr>
      <vt:lpstr>КУТИИ ЗА DIN</vt:lpstr>
      <vt:lpstr>КУТИИ ОТ 3D ПРИНТЕР</vt:lpstr>
      <vt:lpstr>ПРОЕКТИРАНЕ НА ПЕЧАТНА ПЛАТКА(1)</vt:lpstr>
      <vt:lpstr>ПРОЕКТИРАНЕ НА ПЕЧАТНА ПЛАТКА(2)</vt:lpstr>
      <vt:lpstr>ПРОЕКТИРАНЕ НА ПЕЧАТНА ПЛАТКА(3)</vt:lpstr>
      <vt:lpstr>ПРОЕКТИРАНЕ НА ПЕЧАТНА ПЛАТКА(4)</vt:lpstr>
      <vt:lpstr>ПРОЕКТИРАНЕ НА ПЕЧАТНА ПЛАТКА(5)</vt:lpstr>
      <vt:lpstr>ПРОЕКТИРАНЕ НА ПЕЧАТНА ПЛАТКА(6)</vt:lpstr>
      <vt:lpstr>ПРОЕКТИРАНЕ НА ПЕЧАТНА ПЛАТКА(7)</vt:lpstr>
      <vt:lpstr>ПРОЕКТИРАНЕ НА ПЕЧАТНА ПЛАТКА(7)</vt:lpstr>
      <vt:lpstr>SYSTEM ON A CHIP</vt:lpstr>
      <vt:lpstr>ORGAN ON A CHIP</vt:lpstr>
      <vt:lpstr>HUMAN ON A CHIP</vt:lpstr>
      <vt:lpstr>PowerPoint Presentation</vt:lpstr>
      <vt:lpstr>                              КРАЙ</vt:lpstr>
      <vt:lpstr>PowerPoint Presentation</vt:lpstr>
    </vt:vector>
  </TitlesOfParts>
  <Company>Grizli777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ОСНОВИ НА ЕЛЕКТРОНИКАТА</dc:title>
  <dc:creator>Vencislav</dc:creator>
  <cp:lastModifiedBy>Vencislav Nachev</cp:lastModifiedBy>
  <cp:revision>781</cp:revision>
  <dcterms:created xsi:type="dcterms:W3CDTF">2016-07-07T21:55:41Z</dcterms:created>
  <dcterms:modified xsi:type="dcterms:W3CDTF">2018-09-14T07:20:48Z</dcterms:modified>
</cp:coreProperties>
</file>